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0" r:id="rId2"/>
    <p:sldId id="259" r:id="rId3"/>
    <p:sldId id="261" r:id="rId4"/>
    <p:sldId id="256" r:id="rId5"/>
    <p:sldId id="262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206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D3242A-FD34-4364-9627-89CADAA5E5DA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975CE-22D0-42D7-82E4-A4CFC347A4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683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975CE-22D0-42D7-82E4-A4CFC347A45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261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256A2B-7C0B-4E8A-AAFC-6DB53ED19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90B40A1-9E5C-4519-8609-040A8C77F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805B25-DDAE-4E98-9560-B26AFA51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FE1036-B5E3-4EE9-9007-8C1E518A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DA0B65-7AB1-409B-A841-E76D422FC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443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04CA35-72D5-4F78-B53F-33FEBB578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89EAAC5-6718-4CC8-AE6B-86480E36A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77A2B5-4AA1-4F32-9094-BB35CDEB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E93957-540C-4FB8-8178-47111BBC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79C00-E1F6-4E96-8835-831079348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4527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28D4B6C-6FB9-43C0-9746-D16A9271D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25866C2-47D6-4228-AB47-45E8170F6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7FC1A2-D593-4641-968B-5A2B48BA9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1D6060-3897-493D-AFFB-B546257BC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7A9EF9-9DCE-4A61-9C13-A677ED9D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0983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1870AA-F53C-4290-B10D-11F901B40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45315-F34A-4773-A194-19FDC98D3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8B17AA-D731-46EC-920C-4D354A6C4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1F5E8C-9648-428F-8797-F95F87D17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2839B5-F078-4D5A-A1B7-49BDDCD63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500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08F6EE-DA7C-4CA9-BCD1-37019934D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16E14A-FE18-4975-BA2B-310ECF141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6C1444-D0D5-4CDE-935D-40DD53679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E4A405-2F2D-4D25-B15F-430D7AB3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66888-96AB-4412-BAC6-DB8CE1D74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0974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86A7DD-7A06-46F1-81F4-F775D79D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E6FF27-4512-4901-85B3-AC18EEEF27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CAE62FA-B730-4B0E-927E-F4F5873E0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261695-44CF-4907-B142-A9769A57A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54F9FEA-A9AB-4B38-A9B8-4EDA59BAD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8F739AB-50B2-4F28-B2E0-EDA13160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76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7A9947-474E-49A1-AC77-B075625CA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3AE127-F97E-4870-9B6D-5E21E5F90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FFB7D16-1B58-422C-9419-52116D64D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6E77CE1-8A79-43CB-8FF9-B057AF981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6276E77-CC1F-46E3-AEBE-83B4F05A9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833B72B-D59E-419C-A2F5-5D5D13A5F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A493990-FCDF-4246-9341-56B4AE713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F5CD3D-6ADC-4D1A-A2C8-E75197A9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045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95E96-422D-4A5E-9EBB-210DD4EF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A30349-2A83-4CBE-87EC-759143262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94E54B4-F2E8-450E-AE5E-B8491705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DECC73A-24A0-406E-A68D-DF2FD0B6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5988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23AC5B-84B9-4F5B-9728-B4ACDF7FB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8B786E2-CB9A-4330-A724-C0A68A352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9F9A2DE-4D13-4ECD-9506-5EF346F3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9566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AE063E-0F07-4112-970F-9FDBE51B1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8EDF52-EC7C-41FE-B0F8-F5C6D9AAF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87748F9-0871-4160-8BE0-2F02B63A7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AA64B09-2595-49C8-B1AE-652BB8BFB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695D5E-C0F0-46EA-B6F3-464B950DD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6CA01AF-6C2E-4723-B331-72A054CC2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8845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9057A1-2849-4553-9FA7-546683BA6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8AAF2D7-872A-405F-8FD8-E5DB040EF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CF1E657-4A03-4DC1-BCF9-C21C993F9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4AF1D8-D7E4-482D-8BB0-6EE31CF7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44C9FB-5A25-4BBB-B8C0-9F12517DE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06A4C76-27C7-42B8-A7F2-85D5C78D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79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EC9593F-64F5-4BA3-88EF-A91A12AB1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11486B8-BBCF-4435-AD45-DD9B03B6F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D7E0E7-3589-4FCF-9EA1-0266147B9A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E104B-592C-4001-803D-96780B396D29}" type="datetimeFigureOut">
              <a:rPr lang="zh-TW" altLang="en-US" smtClean="0"/>
              <a:t>2023/11/28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F068377-7283-464D-AEC0-5EAC48F297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8B01C5-0D2B-4D74-AAB9-C0A3960E1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078CF-62C4-4C8A-A8B1-DA6CCF7FCD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243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8.png"/><Relationship Id="rId18" Type="http://schemas.openxmlformats.org/officeDocument/2006/relationships/image" Target="../media/image13.jpg"/><Relationship Id="rId3" Type="http://schemas.microsoft.com/office/2007/relationships/media" Target="../media/media2.mp4"/><Relationship Id="rId21" Type="http://schemas.openxmlformats.org/officeDocument/2006/relationships/image" Target="../media/image15.png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17" Type="http://schemas.openxmlformats.org/officeDocument/2006/relationships/image" Target="../media/image12.png"/><Relationship Id="rId2" Type="http://schemas.openxmlformats.org/officeDocument/2006/relationships/video" Target="../media/media1.mp4"/><Relationship Id="rId16" Type="http://schemas.openxmlformats.org/officeDocument/2006/relationships/image" Target="../media/image11.png"/><Relationship Id="rId20" Type="http://schemas.openxmlformats.org/officeDocument/2006/relationships/image" Target="../media/image14.png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0.png"/><Relationship Id="rId23" Type="http://schemas.openxmlformats.org/officeDocument/2006/relationships/image" Target="../media/image17.png"/><Relationship Id="rId10" Type="http://schemas.openxmlformats.org/officeDocument/2006/relationships/image" Target="../media/image5.png"/><Relationship Id="rId19" Type="http://schemas.openxmlformats.org/officeDocument/2006/relationships/hyperlink" Target="https://www.snowaddiction.org/2015/01/discover-vatnajokull-the-largest-glacier-in-iceland.html" TargetMode="External"/><Relationship Id="rId4" Type="http://schemas.openxmlformats.org/officeDocument/2006/relationships/video" Target="../media/media2.mp4"/><Relationship Id="rId9" Type="http://schemas.openxmlformats.org/officeDocument/2006/relationships/image" Target="../media/image4.png"/><Relationship Id="rId14" Type="http://schemas.openxmlformats.org/officeDocument/2006/relationships/image" Target="../media/image9.png"/><Relationship Id="rId2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.jpg"/><Relationship Id="rId3" Type="http://schemas.microsoft.com/office/2007/relationships/media" Target="../media/media1.mp4"/><Relationship Id="rId7" Type="http://schemas.openxmlformats.org/officeDocument/2006/relationships/image" Target="../media/image2.png"/><Relationship Id="rId12" Type="http://schemas.openxmlformats.org/officeDocument/2006/relationships/image" Target="../media/image1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11" Type="http://schemas.microsoft.com/office/2007/relationships/hdphoto" Target="../media/hdphoto1.wdp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8.png"/><Relationship Id="rId10" Type="http://schemas.openxmlformats.org/officeDocument/2006/relationships/image" Target="../media/image18.png"/><Relationship Id="rId4" Type="http://schemas.openxmlformats.org/officeDocument/2006/relationships/video" Target="../media/media1.mp4"/><Relationship Id="rId9" Type="http://schemas.openxmlformats.org/officeDocument/2006/relationships/image" Target="../media/image10.png"/><Relationship Id="rId1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8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12" Type="http://schemas.openxmlformats.org/officeDocument/2006/relationships/image" Target="../media/image10.png"/><Relationship Id="rId2" Type="http://schemas.openxmlformats.org/officeDocument/2006/relationships/video" Target="../media/media1.mp4"/><Relationship Id="rId16" Type="http://schemas.openxmlformats.org/officeDocument/2006/relationships/image" Target="../media/image8.png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9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9.png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1.jpg"/><Relationship Id="rId1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FC9D60D-98DE-49D6-9060-759DA32BF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50E512A4-7EC3-4EE9-B8E2-E8F7F008C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2840977" y="173977"/>
            <a:ext cx="6510046" cy="6510046"/>
          </a:xfrm>
          <a:custGeom>
            <a:avLst/>
            <a:gdLst>
              <a:gd name="connsiteX0" fmla="*/ 2762250 w 5524500"/>
              <a:gd name="connsiteY0" fmla="*/ 0 h 5524500"/>
              <a:gd name="connsiteX1" fmla="*/ 5524500 w 5524500"/>
              <a:gd name="connsiteY1" fmla="*/ 2762250 h 5524500"/>
              <a:gd name="connsiteX2" fmla="*/ 2762250 w 5524500"/>
              <a:gd name="connsiteY2" fmla="*/ 5524500 h 5524500"/>
              <a:gd name="connsiteX3" fmla="*/ 0 w 5524500"/>
              <a:gd name="connsiteY3" fmla="*/ 2762250 h 5524500"/>
              <a:gd name="connsiteX4" fmla="*/ 2762250 w 5524500"/>
              <a:gd name="connsiteY4" fmla="*/ 0 h 552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4500" h="5524500">
                <a:moveTo>
                  <a:pt x="2762250" y="0"/>
                </a:moveTo>
                <a:cubicBezTo>
                  <a:pt x="4287799" y="0"/>
                  <a:pt x="5524500" y="1236701"/>
                  <a:pt x="5524500" y="2762250"/>
                </a:cubicBezTo>
                <a:cubicBezTo>
                  <a:pt x="5524500" y="4287799"/>
                  <a:pt x="4287799" y="5524500"/>
                  <a:pt x="2762250" y="5524500"/>
                </a:cubicBezTo>
                <a:cubicBezTo>
                  <a:pt x="1236701" y="5524500"/>
                  <a:pt x="0" y="4287799"/>
                  <a:pt x="0" y="2762250"/>
                </a:cubicBezTo>
                <a:cubicBezTo>
                  <a:pt x="0" y="1236701"/>
                  <a:pt x="1236701" y="0"/>
                  <a:pt x="2762250" y="0"/>
                </a:cubicBez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27FA915-D2DE-410A-8BF0-A7ACF0706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3708082" y="1041082"/>
            <a:ext cx="4775835" cy="4775835"/>
          </a:xfrm>
          <a:custGeom>
            <a:avLst/>
            <a:gdLst>
              <a:gd name="connsiteX0" fmla="*/ 2124075 w 4248150"/>
              <a:gd name="connsiteY0" fmla="*/ 0 h 4248150"/>
              <a:gd name="connsiteX1" fmla="*/ 4248150 w 4248150"/>
              <a:gd name="connsiteY1" fmla="*/ 2124075 h 4248150"/>
              <a:gd name="connsiteX2" fmla="*/ 2124075 w 4248150"/>
              <a:gd name="connsiteY2" fmla="*/ 4248150 h 4248150"/>
              <a:gd name="connsiteX3" fmla="*/ 0 w 4248150"/>
              <a:gd name="connsiteY3" fmla="*/ 2124075 h 4248150"/>
              <a:gd name="connsiteX4" fmla="*/ 2124075 w 4248150"/>
              <a:gd name="connsiteY4" fmla="*/ 0 h 424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8150" h="4248150">
                <a:moveTo>
                  <a:pt x="2124075" y="0"/>
                </a:moveTo>
                <a:cubicBezTo>
                  <a:pt x="3297169" y="0"/>
                  <a:pt x="4248150" y="950981"/>
                  <a:pt x="4248150" y="2124075"/>
                </a:cubicBezTo>
                <a:cubicBezTo>
                  <a:pt x="4248150" y="3297169"/>
                  <a:pt x="3297169" y="4248150"/>
                  <a:pt x="2124075" y="4248150"/>
                </a:cubicBezTo>
                <a:cubicBezTo>
                  <a:pt x="950982" y="4248150"/>
                  <a:pt x="0" y="3297169"/>
                  <a:pt x="0" y="2124075"/>
                </a:cubicBezTo>
                <a:cubicBezTo>
                  <a:pt x="0" y="950981"/>
                  <a:pt x="950982" y="0"/>
                  <a:pt x="2124075" y="0"/>
                </a:cubicBez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8F1732EB-C9ED-453E-B55D-EBD0945CAF21}"/>
              </a:ext>
            </a:extLst>
          </p:cNvPr>
          <p:cNvSpPr txBox="1"/>
          <p:nvPr/>
        </p:nvSpPr>
        <p:spPr>
          <a:xfrm>
            <a:off x="4129086" y="2921167"/>
            <a:ext cx="3933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solidFill>
                  <a:schemeClr val="bg1"/>
                </a:solidFill>
                <a:latin typeface="Bodoni MT" panose="02070603080606020203" pitchFamily="18" charset="0"/>
              </a:rPr>
              <a:t>Iceland</a:t>
            </a:r>
            <a:endParaRPr lang="en-US" sz="6000" b="1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22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FC9D60D-98DE-49D6-9060-759DA32BF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5271" y="-733530"/>
            <a:ext cx="13960510" cy="7852787"/>
          </a:xfrm>
          <a:prstGeom prst="rect">
            <a:avLst/>
          </a:prstGeom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50E512A4-7EC3-4EE9-B8E2-E8F7F008C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2475565" y="-154911"/>
            <a:ext cx="6818838" cy="6818838"/>
          </a:xfrm>
          <a:custGeom>
            <a:avLst/>
            <a:gdLst>
              <a:gd name="connsiteX0" fmla="*/ 2762250 w 5524500"/>
              <a:gd name="connsiteY0" fmla="*/ 0 h 5524500"/>
              <a:gd name="connsiteX1" fmla="*/ 5524500 w 5524500"/>
              <a:gd name="connsiteY1" fmla="*/ 2762250 h 5524500"/>
              <a:gd name="connsiteX2" fmla="*/ 2762250 w 5524500"/>
              <a:gd name="connsiteY2" fmla="*/ 5524500 h 5524500"/>
              <a:gd name="connsiteX3" fmla="*/ 0 w 5524500"/>
              <a:gd name="connsiteY3" fmla="*/ 2762250 h 5524500"/>
              <a:gd name="connsiteX4" fmla="*/ 2762250 w 5524500"/>
              <a:gd name="connsiteY4" fmla="*/ 0 h 552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24500" h="5524500">
                <a:moveTo>
                  <a:pt x="2762250" y="0"/>
                </a:moveTo>
                <a:cubicBezTo>
                  <a:pt x="4287799" y="0"/>
                  <a:pt x="5524500" y="1236701"/>
                  <a:pt x="5524500" y="2762250"/>
                </a:cubicBezTo>
                <a:cubicBezTo>
                  <a:pt x="5524500" y="4287799"/>
                  <a:pt x="4287799" y="5524500"/>
                  <a:pt x="2762250" y="5524500"/>
                </a:cubicBezTo>
                <a:cubicBezTo>
                  <a:pt x="1236701" y="5524500"/>
                  <a:pt x="0" y="4287799"/>
                  <a:pt x="0" y="2762250"/>
                </a:cubicBezTo>
                <a:cubicBezTo>
                  <a:pt x="0" y="1236701"/>
                  <a:pt x="1236701" y="0"/>
                  <a:pt x="2762250" y="0"/>
                </a:cubicBez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27FA915-D2DE-410A-8BF0-A7ACF0706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2974432" y="343956"/>
            <a:ext cx="5821105" cy="5821105"/>
          </a:xfrm>
          <a:custGeom>
            <a:avLst/>
            <a:gdLst>
              <a:gd name="connsiteX0" fmla="*/ 2124075 w 4248150"/>
              <a:gd name="connsiteY0" fmla="*/ 0 h 4248150"/>
              <a:gd name="connsiteX1" fmla="*/ 4248150 w 4248150"/>
              <a:gd name="connsiteY1" fmla="*/ 2124075 h 4248150"/>
              <a:gd name="connsiteX2" fmla="*/ 2124075 w 4248150"/>
              <a:gd name="connsiteY2" fmla="*/ 4248150 h 4248150"/>
              <a:gd name="connsiteX3" fmla="*/ 0 w 4248150"/>
              <a:gd name="connsiteY3" fmla="*/ 2124075 h 4248150"/>
              <a:gd name="connsiteX4" fmla="*/ 2124075 w 4248150"/>
              <a:gd name="connsiteY4" fmla="*/ 0 h 424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48150" h="4248150">
                <a:moveTo>
                  <a:pt x="2124075" y="0"/>
                </a:moveTo>
                <a:cubicBezTo>
                  <a:pt x="3297169" y="0"/>
                  <a:pt x="4248150" y="950981"/>
                  <a:pt x="4248150" y="2124075"/>
                </a:cubicBezTo>
                <a:cubicBezTo>
                  <a:pt x="4248150" y="3297169"/>
                  <a:pt x="3297169" y="4248150"/>
                  <a:pt x="2124075" y="4248150"/>
                </a:cubicBezTo>
                <a:cubicBezTo>
                  <a:pt x="950982" y="4248150"/>
                  <a:pt x="0" y="3297169"/>
                  <a:pt x="0" y="2124075"/>
                </a:cubicBezTo>
                <a:cubicBezTo>
                  <a:pt x="0" y="950981"/>
                  <a:pt x="950982" y="0"/>
                  <a:pt x="2124075" y="0"/>
                </a:cubicBezTo>
                <a:close/>
              </a:path>
            </a:pathLst>
          </a:custGeom>
          <a:effectLst>
            <a:innerShdw blurRad="114300">
              <a:prstClr val="black"/>
            </a:innerShdw>
          </a:effectLst>
        </p:spPr>
      </p:pic>
      <p:sp>
        <p:nvSpPr>
          <p:cNvPr id="11" name="TextBox 5">
            <a:extLst>
              <a:ext uri="{FF2B5EF4-FFF2-40B4-BE49-F238E27FC236}">
                <a16:creationId xmlns:a16="http://schemas.microsoft.com/office/drawing/2014/main" id="{8F1732EB-C9ED-453E-B55D-EBD0945CAF21}"/>
              </a:ext>
            </a:extLst>
          </p:cNvPr>
          <p:cNvSpPr txBox="1"/>
          <p:nvPr/>
        </p:nvSpPr>
        <p:spPr>
          <a:xfrm>
            <a:off x="3918072" y="2592789"/>
            <a:ext cx="39338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b="1" dirty="0">
                <a:solidFill>
                  <a:schemeClr val="bg1"/>
                </a:solidFill>
                <a:latin typeface="Bodoni MT" panose="02070603080606020203" pitchFamily="18" charset="0"/>
              </a:rPr>
              <a:t>Iceland</a:t>
            </a:r>
            <a:endParaRPr lang="en-US" sz="8000" b="1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60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群組 390">
            <a:extLst>
              <a:ext uri="{FF2B5EF4-FFF2-40B4-BE49-F238E27FC236}">
                <a16:creationId xmlns:a16="http://schemas.microsoft.com/office/drawing/2014/main" id="{A27B5B03-C052-4A8A-8836-EB48DA74B2A0}"/>
              </a:ext>
            </a:extLst>
          </p:cNvPr>
          <p:cNvGrpSpPr/>
          <p:nvPr/>
        </p:nvGrpSpPr>
        <p:grpSpPr>
          <a:xfrm>
            <a:off x="5020491" y="310267"/>
            <a:ext cx="2962179" cy="12268140"/>
            <a:chOff x="5255209" y="-1617529"/>
            <a:chExt cx="2962179" cy="12268140"/>
          </a:xfrm>
        </p:grpSpPr>
        <p:pic>
          <p:nvPicPr>
            <p:cNvPr id="407" name="ssstik.io_1700725589241">
              <a:hlinkClick r:id="" action="ppaction://media"/>
              <a:extLst>
                <a:ext uri="{FF2B5EF4-FFF2-40B4-BE49-F238E27FC236}">
                  <a16:creationId xmlns:a16="http://schemas.microsoft.com/office/drawing/2014/main" id="{A6BE1482-743A-4E6A-B1EF-FDBF3902B1FB}"/>
                </a:ext>
              </a:extLst>
            </p:cNvPr>
            <p:cNvPicPr preferRelativeResize="0">
              <a:picLocks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5255209" y="4524131"/>
              <a:ext cx="2953512" cy="6126480"/>
            </a:xfrm>
            <a:prstGeom prst="rect">
              <a:avLst/>
            </a:prstGeom>
          </p:spPr>
        </p:pic>
        <p:pic>
          <p:nvPicPr>
            <p:cNvPr id="408" name="ssstik.io_1700725618132">
              <a:hlinkClick r:id="" action="ppaction://media"/>
              <a:extLst>
                <a:ext uri="{FF2B5EF4-FFF2-40B4-BE49-F238E27FC236}">
                  <a16:creationId xmlns:a16="http://schemas.microsoft.com/office/drawing/2014/main" id="{35FFD985-2EC1-42D8-9C49-8AA1A9816162}"/>
                </a:ext>
              </a:extLst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7"/>
            <a:stretch>
              <a:fillRect/>
            </a:stretch>
          </p:blipFill>
          <p:spPr>
            <a:xfrm>
              <a:off x="5260295" y="-1617529"/>
              <a:ext cx="2957093" cy="6124470"/>
            </a:xfrm>
            <a:prstGeom prst="rect">
              <a:avLst/>
            </a:prstGeom>
          </p:spPr>
        </p:pic>
      </p:grpSp>
      <p:grpSp>
        <p:nvGrpSpPr>
          <p:cNvPr id="392" name="群組 391">
            <a:extLst>
              <a:ext uri="{FF2B5EF4-FFF2-40B4-BE49-F238E27FC236}">
                <a16:creationId xmlns:a16="http://schemas.microsoft.com/office/drawing/2014/main" id="{41F06513-76BC-4E82-BA63-B4661185F08A}"/>
              </a:ext>
            </a:extLst>
          </p:cNvPr>
          <p:cNvGrpSpPr/>
          <p:nvPr/>
        </p:nvGrpSpPr>
        <p:grpSpPr>
          <a:xfrm>
            <a:off x="7497260" y="2203306"/>
            <a:ext cx="411770" cy="469900"/>
            <a:chOff x="7840520" y="2280792"/>
            <a:chExt cx="509286" cy="571628"/>
          </a:xfrm>
        </p:grpSpPr>
        <p:sp>
          <p:nvSpPr>
            <p:cNvPr id="405" name="流程圖: 接點 404">
              <a:extLst>
                <a:ext uri="{FF2B5EF4-FFF2-40B4-BE49-F238E27FC236}">
                  <a16:creationId xmlns:a16="http://schemas.microsoft.com/office/drawing/2014/main" id="{1A27E230-61EA-417B-B98C-F098DA4A8F96}"/>
                </a:ext>
              </a:extLst>
            </p:cNvPr>
            <p:cNvSpPr/>
            <p:nvPr/>
          </p:nvSpPr>
          <p:spPr>
            <a:xfrm>
              <a:off x="7840520" y="2280792"/>
              <a:ext cx="509286" cy="503048"/>
            </a:xfrm>
            <a:prstGeom prst="flowChartConnector">
              <a:avLst/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6" name="流程圖: 接點 405">
              <a:extLst>
                <a:ext uri="{FF2B5EF4-FFF2-40B4-BE49-F238E27FC236}">
                  <a16:creationId xmlns:a16="http://schemas.microsoft.com/office/drawing/2014/main" id="{3E09838E-943B-4615-8D5E-074835455F0B}"/>
                </a:ext>
              </a:extLst>
            </p:cNvPr>
            <p:cNvSpPr/>
            <p:nvPr/>
          </p:nvSpPr>
          <p:spPr>
            <a:xfrm>
              <a:off x="8021503" y="2702560"/>
              <a:ext cx="147320" cy="149860"/>
            </a:xfrm>
            <a:prstGeom prst="flowChartConnector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900" dirty="0"/>
                <a:t>+</a:t>
              </a:r>
              <a:endParaRPr lang="zh-TW" altLang="en-US" sz="900" dirty="0"/>
            </a:p>
          </p:txBody>
        </p:sp>
      </p:grpSp>
      <p:grpSp>
        <p:nvGrpSpPr>
          <p:cNvPr id="393" name="群組 392">
            <a:extLst>
              <a:ext uri="{FF2B5EF4-FFF2-40B4-BE49-F238E27FC236}">
                <a16:creationId xmlns:a16="http://schemas.microsoft.com/office/drawing/2014/main" id="{DBC7B89E-E516-4730-8068-1C278C9D1777}"/>
              </a:ext>
            </a:extLst>
          </p:cNvPr>
          <p:cNvGrpSpPr/>
          <p:nvPr/>
        </p:nvGrpSpPr>
        <p:grpSpPr>
          <a:xfrm>
            <a:off x="7429673" y="2725607"/>
            <a:ext cx="546945" cy="569740"/>
            <a:chOff x="7861159" y="2808301"/>
            <a:chExt cx="546945" cy="569740"/>
          </a:xfrm>
        </p:grpSpPr>
        <p:pic>
          <p:nvPicPr>
            <p:cNvPr id="403" name="圖片 402">
              <a:extLst>
                <a:ext uri="{FF2B5EF4-FFF2-40B4-BE49-F238E27FC236}">
                  <a16:creationId xmlns:a16="http://schemas.microsoft.com/office/drawing/2014/main" id="{06E14F5F-C3B6-4726-A250-8A1191A437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591" t="50421" r="5392" b="34355"/>
            <a:stretch/>
          </p:blipFill>
          <p:spPr>
            <a:xfrm>
              <a:off x="7917184" y="2808301"/>
              <a:ext cx="434895" cy="467841"/>
            </a:xfrm>
            <a:prstGeom prst="rect">
              <a:avLst/>
            </a:prstGeom>
          </p:spPr>
        </p:pic>
        <p:sp>
          <p:nvSpPr>
            <p:cNvPr id="404" name="文字方塊 403">
              <a:extLst>
                <a:ext uri="{FF2B5EF4-FFF2-40B4-BE49-F238E27FC236}">
                  <a16:creationId xmlns:a16="http://schemas.microsoft.com/office/drawing/2014/main" id="{B57D26D7-E04C-4A55-80D2-091A3EB08863}"/>
                </a:ext>
              </a:extLst>
            </p:cNvPr>
            <p:cNvSpPr txBox="1"/>
            <p:nvPr/>
          </p:nvSpPr>
          <p:spPr>
            <a:xfrm>
              <a:off x="7861159" y="3131820"/>
              <a:ext cx="54694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986.5K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4" name="群組 393">
            <a:extLst>
              <a:ext uri="{FF2B5EF4-FFF2-40B4-BE49-F238E27FC236}">
                <a16:creationId xmlns:a16="http://schemas.microsoft.com/office/drawing/2014/main" id="{C605F174-5746-4577-AB60-294A9CCA6268}"/>
              </a:ext>
            </a:extLst>
          </p:cNvPr>
          <p:cNvGrpSpPr/>
          <p:nvPr/>
        </p:nvGrpSpPr>
        <p:grpSpPr>
          <a:xfrm>
            <a:off x="7462534" y="3288713"/>
            <a:ext cx="481222" cy="593374"/>
            <a:chOff x="7894020" y="3325687"/>
            <a:chExt cx="481222" cy="593374"/>
          </a:xfrm>
        </p:grpSpPr>
        <p:pic>
          <p:nvPicPr>
            <p:cNvPr id="401" name="圖片 400">
              <a:extLst>
                <a:ext uri="{FF2B5EF4-FFF2-40B4-BE49-F238E27FC236}">
                  <a16:creationId xmlns:a16="http://schemas.microsoft.com/office/drawing/2014/main" id="{D1F1E015-2A88-479B-B0CB-47652A9081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09" t="29795" r="84974" b="54981"/>
            <a:stretch/>
          </p:blipFill>
          <p:spPr>
            <a:xfrm>
              <a:off x="7917184" y="3325687"/>
              <a:ext cx="434895" cy="467841"/>
            </a:xfrm>
            <a:prstGeom prst="rect">
              <a:avLst/>
            </a:prstGeom>
          </p:spPr>
        </p:pic>
        <p:sp>
          <p:nvSpPr>
            <p:cNvPr id="402" name="文字方塊 401">
              <a:extLst>
                <a:ext uri="{FF2B5EF4-FFF2-40B4-BE49-F238E27FC236}">
                  <a16:creationId xmlns:a16="http://schemas.microsoft.com/office/drawing/2014/main" id="{29C617E9-6F19-43FF-837B-40C2F02C7D07}"/>
                </a:ext>
              </a:extLst>
            </p:cNvPr>
            <p:cNvSpPr txBox="1"/>
            <p:nvPr/>
          </p:nvSpPr>
          <p:spPr>
            <a:xfrm>
              <a:off x="7894020" y="36728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12.1K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5" name="群組 394">
            <a:extLst>
              <a:ext uri="{FF2B5EF4-FFF2-40B4-BE49-F238E27FC236}">
                <a16:creationId xmlns:a16="http://schemas.microsoft.com/office/drawing/2014/main" id="{275BE3EA-2A06-4A76-A1B5-B654D65189BC}"/>
              </a:ext>
            </a:extLst>
          </p:cNvPr>
          <p:cNvGrpSpPr/>
          <p:nvPr/>
        </p:nvGrpSpPr>
        <p:grpSpPr>
          <a:xfrm>
            <a:off x="7447875" y="3840911"/>
            <a:ext cx="510540" cy="578386"/>
            <a:chOff x="7879361" y="3877885"/>
            <a:chExt cx="510540" cy="578386"/>
          </a:xfrm>
        </p:grpSpPr>
        <p:pic>
          <p:nvPicPr>
            <p:cNvPr id="399" name="圖片 398">
              <a:extLst>
                <a:ext uri="{FF2B5EF4-FFF2-40B4-BE49-F238E27FC236}">
                  <a16:creationId xmlns:a16="http://schemas.microsoft.com/office/drawing/2014/main" id="{C4215504-7D28-419F-AC44-2A5AF29C8F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2" t="73752" r="84711" b="11024"/>
            <a:stretch/>
          </p:blipFill>
          <p:spPr>
            <a:xfrm>
              <a:off x="7917184" y="3877885"/>
              <a:ext cx="434895" cy="467841"/>
            </a:xfrm>
            <a:prstGeom prst="rect">
              <a:avLst/>
            </a:prstGeom>
          </p:spPr>
        </p:pic>
        <p:sp>
          <p:nvSpPr>
            <p:cNvPr id="400" name="文字方塊 399">
              <a:extLst>
                <a:ext uri="{FF2B5EF4-FFF2-40B4-BE49-F238E27FC236}">
                  <a16:creationId xmlns:a16="http://schemas.microsoft.com/office/drawing/2014/main" id="{FB7BC7B0-1B66-4069-8A94-8282E3232707}"/>
                </a:ext>
              </a:extLst>
            </p:cNvPr>
            <p:cNvSpPr txBox="1"/>
            <p:nvPr/>
          </p:nvSpPr>
          <p:spPr>
            <a:xfrm>
              <a:off x="7879361" y="4210050"/>
              <a:ext cx="5105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70.6K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6" name="群組 395">
            <a:extLst>
              <a:ext uri="{FF2B5EF4-FFF2-40B4-BE49-F238E27FC236}">
                <a16:creationId xmlns:a16="http://schemas.microsoft.com/office/drawing/2014/main" id="{D17C15B3-4921-4794-9224-9D9321656D0B}"/>
              </a:ext>
            </a:extLst>
          </p:cNvPr>
          <p:cNvGrpSpPr/>
          <p:nvPr/>
        </p:nvGrpSpPr>
        <p:grpSpPr>
          <a:xfrm>
            <a:off x="7462534" y="4386631"/>
            <a:ext cx="481222" cy="562256"/>
            <a:chOff x="7894020" y="4423605"/>
            <a:chExt cx="481222" cy="562256"/>
          </a:xfrm>
        </p:grpSpPr>
        <p:pic>
          <p:nvPicPr>
            <p:cNvPr id="397" name="圖片 396">
              <a:extLst>
                <a:ext uri="{FF2B5EF4-FFF2-40B4-BE49-F238E27FC236}">
                  <a16:creationId xmlns:a16="http://schemas.microsoft.com/office/drawing/2014/main" id="{C792222A-D7FD-4F4B-87AA-BE0F9EA356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24" t="30133" r="65759" b="54643"/>
            <a:stretch/>
          </p:blipFill>
          <p:spPr>
            <a:xfrm>
              <a:off x="7917184" y="4423605"/>
              <a:ext cx="434895" cy="467841"/>
            </a:xfrm>
            <a:prstGeom prst="rect">
              <a:avLst/>
            </a:prstGeom>
          </p:spPr>
        </p:pic>
        <p:sp>
          <p:nvSpPr>
            <p:cNvPr id="398" name="文字方塊 397">
              <a:extLst>
                <a:ext uri="{FF2B5EF4-FFF2-40B4-BE49-F238E27FC236}">
                  <a16:creationId xmlns:a16="http://schemas.microsoft.com/office/drawing/2014/main" id="{C4A6E708-1FE7-418F-91E8-43F526C7EF8C}"/>
                </a:ext>
              </a:extLst>
            </p:cNvPr>
            <p:cNvSpPr txBox="1"/>
            <p:nvPr/>
          </p:nvSpPr>
          <p:spPr>
            <a:xfrm>
              <a:off x="7894020" y="47396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22.3K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sp>
        <p:nvSpPr>
          <p:cNvPr id="381" name="!!0011">
            <a:extLst>
              <a:ext uri="{FF2B5EF4-FFF2-40B4-BE49-F238E27FC236}">
                <a16:creationId xmlns:a16="http://schemas.microsoft.com/office/drawing/2014/main" id="{7C02DD15-4FB9-4073-AE7D-E942E9419C28}"/>
              </a:ext>
            </a:extLst>
          </p:cNvPr>
          <p:cNvSpPr/>
          <p:nvPr/>
        </p:nvSpPr>
        <p:spPr>
          <a:xfrm>
            <a:off x="7497260" y="8492571"/>
            <a:ext cx="411770" cy="413525"/>
          </a:xfrm>
          <a:prstGeom prst="flowChartConnector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82" name="!!0012">
            <a:extLst>
              <a:ext uri="{FF2B5EF4-FFF2-40B4-BE49-F238E27FC236}">
                <a16:creationId xmlns:a16="http://schemas.microsoft.com/office/drawing/2014/main" id="{FA21E4DE-F743-41BA-BC04-69BFD9145711}"/>
              </a:ext>
            </a:extLst>
          </p:cNvPr>
          <p:cNvSpPr/>
          <p:nvPr/>
        </p:nvSpPr>
        <p:spPr>
          <a:xfrm>
            <a:off x="7642544" y="8839280"/>
            <a:ext cx="119112" cy="123191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900" dirty="0"/>
              <a:t>+</a:t>
            </a:r>
            <a:endParaRPr lang="zh-TW" altLang="en-US" sz="900" dirty="0"/>
          </a:p>
        </p:txBody>
      </p:sp>
      <p:pic>
        <p:nvPicPr>
          <p:cNvPr id="383" name="!!0013">
            <a:extLst>
              <a:ext uri="{FF2B5EF4-FFF2-40B4-BE49-F238E27FC236}">
                <a16:creationId xmlns:a16="http://schemas.microsoft.com/office/drawing/2014/main" id="{F43A195A-77D3-4536-B580-8E9EAD870F6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591" t="50421" r="5392" b="34355"/>
          <a:stretch/>
        </p:blipFill>
        <p:spPr>
          <a:xfrm>
            <a:off x="7485698" y="9014872"/>
            <a:ext cx="434895" cy="467841"/>
          </a:xfrm>
          <a:prstGeom prst="rect">
            <a:avLst/>
          </a:prstGeom>
        </p:spPr>
      </p:pic>
      <p:sp>
        <p:nvSpPr>
          <p:cNvPr id="384" name="!!0014">
            <a:extLst>
              <a:ext uri="{FF2B5EF4-FFF2-40B4-BE49-F238E27FC236}">
                <a16:creationId xmlns:a16="http://schemas.microsoft.com/office/drawing/2014/main" id="{483BD9D2-16C9-4669-B8C8-7B72EABE5E34}"/>
              </a:ext>
            </a:extLst>
          </p:cNvPr>
          <p:cNvSpPr txBox="1"/>
          <p:nvPr/>
        </p:nvSpPr>
        <p:spPr>
          <a:xfrm>
            <a:off x="7429673" y="9338391"/>
            <a:ext cx="5469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754.3K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385" name="!!0015">
            <a:extLst>
              <a:ext uri="{FF2B5EF4-FFF2-40B4-BE49-F238E27FC236}">
                <a16:creationId xmlns:a16="http://schemas.microsoft.com/office/drawing/2014/main" id="{0A41840E-28C5-4CED-8E17-E8EA3E479FD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9" t="29795" r="84974" b="54981"/>
          <a:stretch/>
        </p:blipFill>
        <p:spPr>
          <a:xfrm>
            <a:off x="7485698" y="9577978"/>
            <a:ext cx="434895" cy="467841"/>
          </a:xfrm>
          <a:prstGeom prst="rect">
            <a:avLst/>
          </a:prstGeom>
        </p:spPr>
      </p:pic>
      <p:sp>
        <p:nvSpPr>
          <p:cNvPr id="386" name="!!0020">
            <a:extLst>
              <a:ext uri="{FF2B5EF4-FFF2-40B4-BE49-F238E27FC236}">
                <a16:creationId xmlns:a16="http://schemas.microsoft.com/office/drawing/2014/main" id="{0BE002D7-16B9-4FE1-9355-9A5EF324FE4F}"/>
              </a:ext>
            </a:extLst>
          </p:cNvPr>
          <p:cNvSpPr txBox="1"/>
          <p:nvPr/>
        </p:nvSpPr>
        <p:spPr>
          <a:xfrm>
            <a:off x="7462534" y="9925131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11.9K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387" name="!!0016">
            <a:extLst>
              <a:ext uri="{FF2B5EF4-FFF2-40B4-BE49-F238E27FC236}">
                <a16:creationId xmlns:a16="http://schemas.microsoft.com/office/drawing/2014/main" id="{27933891-F854-451B-801F-CCD139C80CE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2" t="73752" r="84711" b="11024"/>
          <a:stretch/>
        </p:blipFill>
        <p:spPr>
          <a:xfrm>
            <a:off x="7485698" y="10130176"/>
            <a:ext cx="434895" cy="467841"/>
          </a:xfrm>
          <a:prstGeom prst="rect">
            <a:avLst/>
          </a:prstGeom>
        </p:spPr>
      </p:pic>
      <p:sp>
        <p:nvSpPr>
          <p:cNvPr id="388" name="!!0017">
            <a:extLst>
              <a:ext uri="{FF2B5EF4-FFF2-40B4-BE49-F238E27FC236}">
                <a16:creationId xmlns:a16="http://schemas.microsoft.com/office/drawing/2014/main" id="{0312DB2B-6BE6-4672-9F14-0C7F3D6509D7}"/>
              </a:ext>
            </a:extLst>
          </p:cNvPr>
          <p:cNvSpPr txBox="1"/>
          <p:nvPr/>
        </p:nvSpPr>
        <p:spPr>
          <a:xfrm>
            <a:off x="7447875" y="10462341"/>
            <a:ext cx="5105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65.2K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389" name="!!0018">
            <a:extLst>
              <a:ext uri="{FF2B5EF4-FFF2-40B4-BE49-F238E27FC236}">
                <a16:creationId xmlns:a16="http://schemas.microsoft.com/office/drawing/2014/main" id="{FF251BC7-D31D-4B06-A6F7-03F229BD1D5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4" t="30133" r="65759" b="54643"/>
          <a:stretch/>
        </p:blipFill>
        <p:spPr>
          <a:xfrm>
            <a:off x="7485698" y="10675896"/>
            <a:ext cx="434895" cy="467841"/>
          </a:xfrm>
          <a:prstGeom prst="rect">
            <a:avLst/>
          </a:prstGeom>
        </p:spPr>
      </p:pic>
      <p:sp>
        <p:nvSpPr>
          <p:cNvPr id="390" name="!!0019">
            <a:extLst>
              <a:ext uri="{FF2B5EF4-FFF2-40B4-BE49-F238E27FC236}">
                <a16:creationId xmlns:a16="http://schemas.microsoft.com/office/drawing/2014/main" id="{D1EF35E1-660F-4E58-8761-C6F23E287F50}"/>
              </a:ext>
            </a:extLst>
          </p:cNvPr>
          <p:cNvSpPr txBox="1"/>
          <p:nvPr/>
        </p:nvSpPr>
        <p:spPr>
          <a:xfrm>
            <a:off x="7462534" y="10991931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20.9K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sp>
        <p:nvSpPr>
          <p:cNvPr id="378" name="!!22222">
            <a:extLst>
              <a:ext uri="{FF2B5EF4-FFF2-40B4-BE49-F238E27FC236}">
                <a16:creationId xmlns:a16="http://schemas.microsoft.com/office/drawing/2014/main" id="{08B566A1-2E7A-457A-A4B1-4CE2F86D060D}"/>
              </a:ext>
            </a:extLst>
          </p:cNvPr>
          <p:cNvSpPr txBox="1"/>
          <p:nvPr/>
        </p:nvSpPr>
        <p:spPr>
          <a:xfrm>
            <a:off x="5027286" y="11600886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379" name="!!11111">
            <a:extLst>
              <a:ext uri="{FF2B5EF4-FFF2-40B4-BE49-F238E27FC236}">
                <a16:creationId xmlns:a16="http://schemas.microsoft.com/office/drawing/2014/main" id="{5D4B037E-6DA2-4CA6-891A-2A86D28108C2}"/>
              </a:ext>
            </a:extLst>
          </p:cNvPr>
          <p:cNvSpPr txBox="1"/>
          <p:nvPr/>
        </p:nvSpPr>
        <p:spPr>
          <a:xfrm>
            <a:off x="5023504" y="11799006"/>
            <a:ext cx="2905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Best Iceland isn't just a haven for nature 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lovers; it's also a treasure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trov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375" name="!!000002">
            <a:extLst>
              <a:ext uri="{FF2B5EF4-FFF2-40B4-BE49-F238E27FC236}">
                <a16:creationId xmlns:a16="http://schemas.microsoft.com/office/drawing/2014/main" id="{461AA24A-274B-4821-92E1-C02526ACA5CC}"/>
              </a:ext>
            </a:extLst>
          </p:cNvPr>
          <p:cNvSpPr txBox="1"/>
          <p:nvPr/>
        </p:nvSpPr>
        <p:spPr>
          <a:xfrm>
            <a:off x="5067926" y="5413446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376" name="!!000001">
            <a:extLst>
              <a:ext uri="{FF2B5EF4-FFF2-40B4-BE49-F238E27FC236}">
                <a16:creationId xmlns:a16="http://schemas.microsoft.com/office/drawing/2014/main" id="{43E9EE4A-FAD3-4FD3-99AD-CFAA9F8ABC42}"/>
              </a:ext>
            </a:extLst>
          </p:cNvPr>
          <p:cNvSpPr txBox="1"/>
          <p:nvPr/>
        </p:nvSpPr>
        <p:spPr>
          <a:xfrm>
            <a:off x="5062168" y="5626806"/>
            <a:ext cx="282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Welcome to Best Iceland, a mesmerizing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land where nature reigns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supr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pic>
        <p:nvPicPr>
          <p:cNvPr id="54" name="圖片 53">
            <a:extLst>
              <a:ext uri="{FF2B5EF4-FFF2-40B4-BE49-F238E27FC236}">
                <a16:creationId xmlns:a16="http://schemas.microsoft.com/office/drawing/2014/main" id="{B5837E9A-60A9-400D-9D54-678B4CCE00E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25730"/>
          <a:stretch/>
        </p:blipFill>
        <p:spPr>
          <a:xfrm>
            <a:off x="3662572" y="5474983"/>
            <a:ext cx="915143" cy="1017257"/>
          </a:xfrm>
          <a:prstGeom prst="rect">
            <a:avLst/>
          </a:prstGeom>
        </p:spPr>
      </p:pic>
      <p:pic>
        <p:nvPicPr>
          <p:cNvPr id="51" name="圖片 50">
            <a:extLst>
              <a:ext uri="{FF2B5EF4-FFF2-40B4-BE49-F238E27FC236}">
                <a16:creationId xmlns:a16="http://schemas.microsoft.com/office/drawing/2014/main" id="{336E8B62-C911-432E-B5CA-53C1F86E0AC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04" b="38120"/>
          <a:stretch/>
        </p:blipFill>
        <p:spPr>
          <a:xfrm>
            <a:off x="2704466" y="5474898"/>
            <a:ext cx="951230" cy="1042107"/>
          </a:xfrm>
          <a:prstGeom prst="rect">
            <a:avLst/>
          </a:prstGeom>
        </p:spPr>
      </p:pic>
      <p:pic>
        <p:nvPicPr>
          <p:cNvPr id="49" name="圖片 48">
            <a:extLst>
              <a:ext uri="{FF2B5EF4-FFF2-40B4-BE49-F238E27FC236}">
                <a16:creationId xmlns:a16="http://schemas.microsoft.com/office/drawing/2014/main" id="{6E091020-2F94-41E9-91D1-259AE937251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538" b="23894"/>
          <a:stretch/>
        </p:blipFill>
        <p:spPr>
          <a:xfrm>
            <a:off x="1767367" y="5473231"/>
            <a:ext cx="926303" cy="102662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47086EB-43BE-4B63-B0D0-85E0ED342AED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9" t="2424" r="13337" b="2273"/>
          <a:stretch/>
        </p:blipFill>
        <p:spPr>
          <a:xfrm>
            <a:off x="1537855" y="166255"/>
            <a:ext cx="3283528" cy="653588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8258EFE-7437-48AC-8864-373033E24C5D}"/>
              </a:ext>
            </a:extLst>
          </p:cNvPr>
          <p:cNvSpPr txBox="1"/>
          <p:nvPr/>
        </p:nvSpPr>
        <p:spPr>
          <a:xfrm>
            <a:off x="2560320" y="693420"/>
            <a:ext cx="11993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Aharoni" panose="02010803020104030203" pitchFamily="2" charset="-79"/>
                <a:ea typeface="Yu Mincho Demibold" panose="02020600000000000000" pitchFamily="18" charset="-128"/>
                <a:cs typeface="Aharoni" panose="02010803020104030203" pitchFamily="2" charset="-79"/>
              </a:rPr>
              <a:t>Best Iceland</a:t>
            </a:r>
            <a:endParaRPr lang="zh-TW" altLang="en-US" sz="1400" dirty="0">
              <a:latin typeface="Aharoni" panose="02010803020104030203" pitchFamily="2" charset="-79"/>
              <a:ea typeface="Yu Mincho Demibold" panose="02020600000000000000" pitchFamily="18" charset="-128"/>
              <a:cs typeface="Aharoni" panose="02010803020104030203" pitchFamily="2" charset="-79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B0605C18-6F1E-4E8A-93CD-3FD79ABC858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56187" y="449886"/>
            <a:ext cx="197019" cy="197019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31DBCF23-9FDD-408B-8A64-D3DFDE01A34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97055" y="457200"/>
            <a:ext cx="214925" cy="214925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77918DC1-48B0-4396-BF5D-45CF17527F6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022" y="706491"/>
            <a:ext cx="234098" cy="234098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059D5E07-6F93-42A0-B287-38D8211A539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912621" y="698280"/>
            <a:ext cx="251460" cy="251460"/>
          </a:xfrm>
          <a:prstGeom prst="rect">
            <a:avLst/>
          </a:prstGeom>
        </p:spPr>
      </p:pic>
      <p:sp>
        <p:nvSpPr>
          <p:cNvPr id="24" name="流程圖: 接點 23">
            <a:extLst>
              <a:ext uri="{FF2B5EF4-FFF2-40B4-BE49-F238E27FC236}">
                <a16:creationId xmlns:a16="http://schemas.microsoft.com/office/drawing/2014/main" id="{371A5A22-CF8A-4A1E-B5F7-9B01EA7A5504}"/>
              </a:ext>
            </a:extLst>
          </p:cNvPr>
          <p:cNvSpPr/>
          <p:nvPr/>
        </p:nvSpPr>
        <p:spPr>
          <a:xfrm>
            <a:off x="2788920" y="1051560"/>
            <a:ext cx="769620" cy="769620"/>
          </a:xfrm>
          <a:prstGeom prst="flowChartConnector">
            <a:avLst/>
          </a:prstGeom>
          <a:blipFill>
            <a:blip r:embed="rId18">
              <a:extLst>
                <a:ext uri="{837473B0-CC2E-450A-ABE3-18F120FF3D39}">
                  <a1611:picAttrSrcUrl xmlns:a1611="http://schemas.microsoft.com/office/drawing/2016/11/main" r:id="rId1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ECDE92A9-DDBE-454C-89C4-86CFD5C1849F}"/>
              </a:ext>
            </a:extLst>
          </p:cNvPr>
          <p:cNvSpPr txBox="1"/>
          <p:nvPr/>
        </p:nvSpPr>
        <p:spPr>
          <a:xfrm>
            <a:off x="2537460" y="1821180"/>
            <a:ext cx="12650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Abadi" panose="020B060402010402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@besticeland</a:t>
            </a:r>
            <a:endParaRPr lang="zh-TW" altLang="en-US" sz="1400" dirty="0">
              <a:latin typeface="Abadi" panose="020B0604020104020204" pitchFamily="34" charset="0"/>
              <a:ea typeface="Yu Mincho Demibold" panose="02020600000000000000" pitchFamily="18" charset="-128"/>
              <a:cs typeface="Aharoni" panose="02010803020104030203" pitchFamily="2" charset="-79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FDC4135E-5ED5-4590-9524-EDBD81B1158D}"/>
              </a:ext>
            </a:extLst>
          </p:cNvPr>
          <p:cNvSpPr txBox="1"/>
          <p:nvPr/>
        </p:nvSpPr>
        <p:spPr>
          <a:xfrm>
            <a:off x="2148840" y="2171700"/>
            <a:ext cx="2170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latin typeface="Arial Narrow" panose="020B060602020203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12              8.8M           86.4M</a:t>
            </a:r>
            <a:endParaRPr lang="zh-TW" altLang="en-US" sz="1400" b="1" dirty="0">
              <a:latin typeface="Arial Narrow" panose="020B0606020202030204" pitchFamily="34" charset="0"/>
              <a:ea typeface="Yu Mincho Demibold" panose="02020600000000000000" pitchFamily="18" charset="-128"/>
              <a:cs typeface="Aharoni" panose="02010803020104030203" pitchFamily="2" charset="-79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C9E1C05D-9D5C-450C-B463-599B831193EF}"/>
              </a:ext>
            </a:extLst>
          </p:cNvPr>
          <p:cNvSpPr txBox="1"/>
          <p:nvPr/>
        </p:nvSpPr>
        <p:spPr>
          <a:xfrm>
            <a:off x="1981200" y="2400300"/>
            <a:ext cx="22813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b="1" dirty="0" err="1">
                <a:latin typeface="Avenir Next LT Pro Light" panose="020B030402020202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Follwing</a:t>
            </a:r>
            <a:r>
              <a:rPr lang="en-US" altLang="zh-TW" sz="1000" b="1" dirty="0">
                <a:latin typeface="Avenir Next LT Pro Light" panose="020B030402020202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           </a:t>
            </a:r>
            <a:r>
              <a:rPr lang="en-US" altLang="zh-TW" sz="1000" b="1" dirty="0" err="1">
                <a:latin typeface="Avenir Next LT Pro Light" panose="020B030402020202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Follwers</a:t>
            </a:r>
            <a:r>
              <a:rPr lang="en-US" altLang="zh-TW" sz="1000" b="1" dirty="0">
                <a:latin typeface="Avenir Next LT Pro Light" panose="020B0304020202020204" pitchFamily="34" charset="0"/>
                <a:ea typeface="Yu Mincho Demibold" panose="02020600000000000000" pitchFamily="18" charset="-128"/>
                <a:cs typeface="Aharoni" panose="02010803020104030203" pitchFamily="2" charset="-79"/>
              </a:rPr>
              <a:t>              Likes</a:t>
            </a:r>
            <a:endParaRPr lang="zh-TW" altLang="en-US" sz="1000" b="1" dirty="0">
              <a:latin typeface="Avenir Next LT Pro Light" panose="020B0304020202020204" pitchFamily="34" charset="0"/>
              <a:ea typeface="Yu Mincho Demibold" panose="02020600000000000000" pitchFamily="18" charset="-128"/>
              <a:cs typeface="Aharoni" panose="02010803020104030203" pitchFamily="2" charset="-79"/>
            </a:endParaRPr>
          </a:p>
        </p:txBody>
      </p:sp>
      <p:sp>
        <p:nvSpPr>
          <p:cNvPr id="31" name="流程圖: 替代程序 30">
            <a:extLst>
              <a:ext uri="{FF2B5EF4-FFF2-40B4-BE49-F238E27FC236}">
                <a16:creationId xmlns:a16="http://schemas.microsoft.com/office/drawing/2014/main" id="{15CC65E2-623A-4289-96CA-E987D8E419F5}"/>
              </a:ext>
            </a:extLst>
          </p:cNvPr>
          <p:cNvSpPr/>
          <p:nvPr/>
        </p:nvSpPr>
        <p:spPr>
          <a:xfrm>
            <a:off x="2343912" y="2738628"/>
            <a:ext cx="1028700" cy="449580"/>
          </a:xfrm>
          <a:prstGeom prst="flowChartAlternateProces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200" dirty="0"/>
              <a:t>Follow</a:t>
            </a:r>
            <a:endParaRPr lang="zh-TW" altLang="en-US" sz="1200" dirty="0"/>
          </a:p>
        </p:txBody>
      </p:sp>
      <p:sp>
        <p:nvSpPr>
          <p:cNvPr id="32" name="流程圖: 替代程序 31">
            <a:extLst>
              <a:ext uri="{FF2B5EF4-FFF2-40B4-BE49-F238E27FC236}">
                <a16:creationId xmlns:a16="http://schemas.microsoft.com/office/drawing/2014/main" id="{6187BA6C-7D82-48A2-82EF-5E6CE5B888F3}"/>
              </a:ext>
            </a:extLst>
          </p:cNvPr>
          <p:cNvSpPr/>
          <p:nvPr/>
        </p:nvSpPr>
        <p:spPr>
          <a:xfrm>
            <a:off x="3511296" y="2729484"/>
            <a:ext cx="403860" cy="472821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800" dirty="0">
                <a:solidFill>
                  <a:schemeClr val="tx1"/>
                </a:solidFill>
              </a:rPr>
              <a:t>▼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62B2D570-FE38-440A-A091-789F34373072}"/>
              </a:ext>
            </a:extLst>
          </p:cNvPr>
          <p:cNvSpPr txBox="1"/>
          <p:nvPr/>
        </p:nvSpPr>
        <p:spPr>
          <a:xfrm>
            <a:off x="2498941" y="3249720"/>
            <a:ext cx="13885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Best</a:t>
            </a:r>
            <a:r>
              <a:rPr lang="zh-TW" altLang="en-US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 </a:t>
            </a:r>
            <a:r>
              <a:rPr lang="en-US" altLang="zh-TW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view</a:t>
            </a:r>
            <a:r>
              <a:rPr lang="zh-TW" altLang="en-US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 </a:t>
            </a:r>
            <a:r>
              <a:rPr lang="en-US" altLang="zh-TW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of</a:t>
            </a:r>
            <a:r>
              <a:rPr lang="zh-TW" altLang="en-US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 </a:t>
            </a:r>
            <a:r>
              <a:rPr lang="en-US" altLang="zh-TW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Iceland</a:t>
            </a:r>
            <a:r>
              <a:rPr lang="zh-TW" altLang="en-US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 </a:t>
            </a:r>
            <a:r>
              <a:rPr lang="en-US" altLang="zh-TW" sz="1000" dirty="0">
                <a:latin typeface="Arial" panose="020B0604020202020204" pitchFamily="34" charset="0"/>
                <a:ea typeface="Yu Mincho Demibold" panose="02020600000000000000" pitchFamily="18" charset="-128"/>
                <a:cs typeface="Arial" panose="020B0604020202020204" pitchFamily="34" charset="0"/>
              </a:rPr>
              <a:t>!</a:t>
            </a:r>
            <a:endParaRPr lang="zh-TW" altLang="en-US" sz="1000" dirty="0">
              <a:latin typeface="Arial" panose="020B0604020202020204" pitchFamily="34" charset="0"/>
              <a:ea typeface="Yu Mincho Demibold" panose="02020600000000000000" pitchFamily="18" charset="-128"/>
              <a:cs typeface="Arial" panose="020B0604020202020204" pitchFamily="34" charset="0"/>
            </a:endParaRPr>
          </a:p>
        </p:txBody>
      </p: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9DC4D52C-8F89-45EA-AE33-00838F52A914}"/>
              </a:ext>
            </a:extLst>
          </p:cNvPr>
          <p:cNvCxnSpPr>
            <a:cxnSpLocks/>
          </p:cNvCxnSpPr>
          <p:nvPr/>
        </p:nvCxnSpPr>
        <p:spPr>
          <a:xfrm>
            <a:off x="3551004" y="2249198"/>
            <a:ext cx="0" cy="19301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接點 36">
            <a:extLst>
              <a:ext uri="{FF2B5EF4-FFF2-40B4-BE49-F238E27FC236}">
                <a16:creationId xmlns:a16="http://schemas.microsoft.com/office/drawing/2014/main" id="{53C45E37-359E-4782-8EBA-FF9BFD532B52}"/>
              </a:ext>
            </a:extLst>
          </p:cNvPr>
          <p:cNvCxnSpPr>
            <a:cxnSpLocks/>
          </p:cNvCxnSpPr>
          <p:nvPr/>
        </p:nvCxnSpPr>
        <p:spPr>
          <a:xfrm>
            <a:off x="2678514" y="2249198"/>
            <a:ext cx="0" cy="19301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BB60B4E-0954-4EE9-B2DE-FE47763712FE}"/>
              </a:ext>
            </a:extLst>
          </p:cNvPr>
          <p:cNvSpPr txBox="1"/>
          <p:nvPr/>
        </p:nvSpPr>
        <p:spPr>
          <a:xfrm>
            <a:off x="2225040" y="3870960"/>
            <a:ext cx="330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" b="1" dirty="0"/>
              <a:t>|</a:t>
            </a:r>
            <a:r>
              <a:rPr lang="zh-TW" altLang="en-US" sz="600" b="1" dirty="0"/>
              <a:t> </a:t>
            </a:r>
            <a:r>
              <a:rPr lang="en-US" altLang="zh-TW" sz="600" b="1" dirty="0"/>
              <a:t>|</a:t>
            </a:r>
            <a:r>
              <a:rPr lang="zh-TW" altLang="en-US" sz="600" b="1" dirty="0"/>
              <a:t> </a:t>
            </a:r>
            <a:r>
              <a:rPr lang="en-US" altLang="zh-TW" sz="600" b="1" dirty="0"/>
              <a:t>|</a:t>
            </a:r>
          </a:p>
          <a:p>
            <a:r>
              <a:rPr lang="en-US" altLang="zh-TW" sz="600" b="1" dirty="0"/>
              <a:t>|</a:t>
            </a:r>
            <a:r>
              <a:rPr lang="zh-TW" altLang="en-US" sz="600" b="1" dirty="0"/>
              <a:t> </a:t>
            </a:r>
            <a:r>
              <a:rPr lang="en-US" altLang="zh-TW" sz="600" b="1" dirty="0"/>
              <a:t>|</a:t>
            </a:r>
            <a:r>
              <a:rPr lang="zh-TW" altLang="en-US" sz="600" b="1" dirty="0"/>
              <a:t> </a:t>
            </a:r>
            <a:r>
              <a:rPr lang="en-US" altLang="zh-TW" sz="600" b="1" dirty="0"/>
              <a:t>|</a:t>
            </a:r>
            <a:endParaRPr lang="zh-TW" altLang="en-US" sz="600" b="1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08AE2AA6-56D4-46D2-8C42-1AC028090ABF}"/>
              </a:ext>
            </a:extLst>
          </p:cNvPr>
          <p:cNvSpPr txBox="1"/>
          <p:nvPr/>
        </p:nvSpPr>
        <p:spPr>
          <a:xfrm>
            <a:off x="2407920" y="3934968"/>
            <a:ext cx="26161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" dirty="0"/>
              <a:t>▼</a:t>
            </a:r>
          </a:p>
        </p:txBody>
      </p:sp>
      <p:pic>
        <p:nvPicPr>
          <p:cNvPr id="41" name="圖片 40">
            <a:extLst>
              <a:ext uri="{FF2B5EF4-FFF2-40B4-BE49-F238E27FC236}">
                <a16:creationId xmlns:a16="http://schemas.microsoft.com/office/drawing/2014/main" id="{FCFF5D8A-DE35-45F2-9DC8-D3D1DFC2E01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865" y="3904793"/>
            <a:ext cx="194767" cy="194767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8DEB9416-6AAF-4C8F-9358-874EB686B8F9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r="3154"/>
          <a:stretch/>
        </p:blipFill>
        <p:spPr>
          <a:xfrm>
            <a:off x="1764157" y="4151307"/>
            <a:ext cx="929513" cy="1313727"/>
          </a:xfrm>
          <a:prstGeom prst="rect">
            <a:avLst/>
          </a:prstGeom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89A73F60-09E2-44F7-BB2D-623E4CF4834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706935" y="4147489"/>
            <a:ext cx="946856" cy="1316051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7A2F3040-5332-46C0-AE35-CB9AEC81715F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661062" y="4145281"/>
            <a:ext cx="916018" cy="1320164"/>
          </a:xfrm>
          <a:prstGeom prst="rect">
            <a:avLst/>
          </a:prstGeom>
        </p:spPr>
      </p:pic>
      <p:sp>
        <p:nvSpPr>
          <p:cNvPr id="60" name="等腰三角形 59">
            <a:extLst>
              <a:ext uri="{FF2B5EF4-FFF2-40B4-BE49-F238E27FC236}">
                <a16:creationId xmlns:a16="http://schemas.microsoft.com/office/drawing/2014/main" id="{17C7B3EB-90BB-4D6A-9998-20EA2E7E3623}"/>
              </a:ext>
            </a:extLst>
          </p:cNvPr>
          <p:cNvSpPr/>
          <p:nvPr/>
        </p:nvSpPr>
        <p:spPr>
          <a:xfrm rot="5400000">
            <a:off x="1854516" y="5302569"/>
            <a:ext cx="97155" cy="8763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B1A272F2-B634-499E-9409-DE5FFDD157E2}"/>
              </a:ext>
            </a:extLst>
          </p:cNvPr>
          <p:cNvSpPr txBox="1"/>
          <p:nvPr/>
        </p:nvSpPr>
        <p:spPr>
          <a:xfrm>
            <a:off x="1906905" y="5200650"/>
            <a:ext cx="511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1.6M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65" name="等腰三角形 64">
            <a:extLst>
              <a:ext uri="{FF2B5EF4-FFF2-40B4-BE49-F238E27FC236}">
                <a16:creationId xmlns:a16="http://schemas.microsoft.com/office/drawing/2014/main" id="{6EC062CD-7770-40E1-8DEB-4DB2ACC626F4}"/>
              </a:ext>
            </a:extLst>
          </p:cNvPr>
          <p:cNvSpPr/>
          <p:nvPr/>
        </p:nvSpPr>
        <p:spPr>
          <a:xfrm rot="5400000">
            <a:off x="2768916" y="5314000"/>
            <a:ext cx="97155" cy="8763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9A056CB4-55AD-4EB5-BB56-7E7884A765B9}"/>
              </a:ext>
            </a:extLst>
          </p:cNvPr>
          <p:cNvSpPr txBox="1"/>
          <p:nvPr/>
        </p:nvSpPr>
        <p:spPr>
          <a:xfrm>
            <a:off x="2821305" y="5212081"/>
            <a:ext cx="5116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1.1M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67" name="等腰三角形 66">
            <a:extLst>
              <a:ext uri="{FF2B5EF4-FFF2-40B4-BE49-F238E27FC236}">
                <a16:creationId xmlns:a16="http://schemas.microsoft.com/office/drawing/2014/main" id="{0137FB71-73F6-45D6-81DC-B5C2F9702942}"/>
              </a:ext>
            </a:extLst>
          </p:cNvPr>
          <p:cNvSpPr/>
          <p:nvPr/>
        </p:nvSpPr>
        <p:spPr>
          <a:xfrm rot="5400000">
            <a:off x="3711891" y="5314000"/>
            <a:ext cx="97155" cy="87630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6BD59F80-7EC3-493E-954F-624453F1DB67}"/>
              </a:ext>
            </a:extLst>
          </p:cNvPr>
          <p:cNvSpPr txBox="1"/>
          <p:nvPr/>
        </p:nvSpPr>
        <p:spPr>
          <a:xfrm>
            <a:off x="3764280" y="5212081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</a:rPr>
              <a:t>987.2K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70" name="流程圖: 替代程序 69">
            <a:extLst>
              <a:ext uri="{FF2B5EF4-FFF2-40B4-BE49-F238E27FC236}">
                <a16:creationId xmlns:a16="http://schemas.microsoft.com/office/drawing/2014/main" id="{0C9F2E1D-FAC3-46DE-B4DF-3D5193D7DC34}"/>
              </a:ext>
            </a:extLst>
          </p:cNvPr>
          <p:cNvSpPr/>
          <p:nvPr/>
        </p:nvSpPr>
        <p:spPr>
          <a:xfrm>
            <a:off x="4808895" y="-125649"/>
            <a:ext cx="4213185" cy="7511969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09" name="!!000888">
            <a:extLst>
              <a:ext uri="{FF2B5EF4-FFF2-40B4-BE49-F238E27FC236}">
                <a16:creationId xmlns:a16="http://schemas.microsoft.com/office/drawing/2014/main" id="{BCEE2BFB-8763-4E89-A869-85DDEF1C257F}"/>
              </a:ext>
            </a:extLst>
          </p:cNvPr>
          <p:cNvSpPr txBox="1"/>
          <p:nvPr/>
        </p:nvSpPr>
        <p:spPr>
          <a:xfrm>
            <a:off x="5845216" y="1307940"/>
            <a:ext cx="528962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sz="4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Iceland </a:t>
            </a:r>
            <a:r>
              <a:rPr lang="zh-TW" altLang="en-US" sz="4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冰島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冰島概況：</a:t>
            </a:r>
            <a:br>
              <a:rPr lang="en-US" altLang="zh-TW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位於北大西洋的北極圈，自然景觀極為多樣，包括冰川、火山、和瀑布。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獨特地理位置：</a:t>
            </a:r>
            <a:br>
              <a:rPr lang="en-US" altLang="zh-TW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位於歐洲和北美洲板塊交界，造就了獨特的地質和地形。</a:t>
            </a:r>
          </a:p>
        </p:txBody>
      </p:sp>
    </p:spTree>
    <p:extLst>
      <p:ext uri="{BB962C8B-B14F-4D97-AF65-F5344CB8AC3E}">
        <p14:creationId xmlns:p14="http://schemas.microsoft.com/office/powerpoint/2010/main" val="635636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08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40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流程圖: 替代程序 47">
            <a:extLst>
              <a:ext uri="{FF2B5EF4-FFF2-40B4-BE49-F238E27FC236}">
                <a16:creationId xmlns:a16="http://schemas.microsoft.com/office/drawing/2014/main" id="{9340C06C-371A-4225-9268-BE185CC35F37}"/>
              </a:ext>
            </a:extLst>
          </p:cNvPr>
          <p:cNvSpPr/>
          <p:nvPr/>
        </p:nvSpPr>
        <p:spPr>
          <a:xfrm>
            <a:off x="4808895" y="-125649"/>
            <a:ext cx="4213185" cy="7511969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74" name="ssstik.io_1700725618132">
            <a:hlinkClick r:id="" action="ppaction://media"/>
            <a:extLst>
              <a:ext uri="{FF2B5EF4-FFF2-40B4-BE49-F238E27FC236}">
                <a16:creationId xmlns:a16="http://schemas.microsoft.com/office/drawing/2014/main" id="{384E1CA1-15CD-42AF-98DF-53543ACE72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72777" y="310267"/>
            <a:ext cx="2957093" cy="6124470"/>
          </a:xfrm>
          <a:prstGeom prst="rect">
            <a:avLst/>
          </a:prstGeom>
        </p:spPr>
      </p:pic>
      <p:pic>
        <p:nvPicPr>
          <p:cNvPr id="173" name="ssstik.io_1700725589241">
            <a:hlinkClick r:id="" action="ppaction://media"/>
            <a:extLst>
              <a:ext uri="{FF2B5EF4-FFF2-40B4-BE49-F238E27FC236}">
                <a16:creationId xmlns:a16="http://schemas.microsoft.com/office/drawing/2014/main" id="{33277729-964C-4031-8379-1011BC3B07CA}"/>
              </a:ext>
            </a:extLst>
          </p:cNvPr>
          <p:cNvPicPr preferRelativeResize="0"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67691" y="6451927"/>
            <a:ext cx="2953512" cy="6126480"/>
          </a:xfrm>
          <a:prstGeom prst="rect">
            <a:avLst/>
          </a:prstGeom>
        </p:spPr>
      </p:pic>
      <p:sp>
        <p:nvSpPr>
          <p:cNvPr id="2" name="!!sos">
            <a:extLst>
              <a:ext uri="{FF2B5EF4-FFF2-40B4-BE49-F238E27FC236}">
                <a16:creationId xmlns:a16="http://schemas.microsoft.com/office/drawing/2014/main" id="{CADE5F2C-B5BD-46FC-9021-DEB7A462AAE6}"/>
              </a:ext>
            </a:extLst>
          </p:cNvPr>
          <p:cNvSpPr/>
          <p:nvPr/>
        </p:nvSpPr>
        <p:spPr>
          <a:xfrm>
            <a:off x="1014883" y="6109398"/>
            <a:ext cx="4149970" cy="1095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3B07BF9-DD9D-486D-9CD0-75E6F1447076}"/>
              </a:ext>
            </a:extLst>
          </p:cNvPr>
          <p:cNvSpPr/>
          <p:nvPr/>
        </p:nvSpPr>
        <p:spPr>
          <a:xfrm>
            <a:off x="1745744" y="6102077"/>
            <a:ext cx="2850757" cy="382270"/>
          </a:xfrm>
          <a:custGeom>
            <a:avLst/>
            <a:gdLst>
              <a:gd name="connsiteX0" fmla="*/ 0 w 2805546"/>
              <a:gd name="connsiteY0" fmla="*/ 0 h 540327"/>
              <a:gd name="connsiteX1" fmla="*/ 2805546 w 2805546"/>
              <a:gd name="connsiteY1" fmla="*/ 0 h 540327"/>
              <a:gd name="connsiteX2" fmla="*/ 2805546 w 2805546"/>
              <a:gd name="connsiteY2" fmla="*/ 540327 h 540327"/>
              <a:gd name="connsiteX3" fmla="*/ 0 w 2805546"/>
              <a:gd name="connsiteY3" fmla="*/ 540327 h 540327"/>
              <a:gd name="connsiteX4" fmla="*/ 0 w 2805546"/>
              <a:gd name="connsiteY4" fmla="*/ 0 h 540327"/>
              <a:gd name="connsiteX0" fmla="*/ 0 w 2805546"/>
              <a:gd name="connsiteY0" fmla="*/ 0 h 540327"/>
              <a:gd name="connsiteX1" fmla="*/ 2805546 w 2805546"/>
              <a:gd name="connsiteY1" fmla="*/ 0 h 540327"/>
              <a:gd name="connsiteX2" fmla="*/ 2736966 w 2805546"/>
              <a:gd name="connsiteY2" fmla="*/ 498417 h 540327"/>
              <a:gd name="connsiteX3" fmla="*/ 0 w 2805546"/>
              <a:gd name="connsiteY3" fmla="*/ 540327 h 540327"/>
              <a:gd name="connsiteX4" fmla="*/ 0 w 2805546"/>
              <a:gd name="connsiteY4" fmla="*/ 0 h 540327"/>
              <a:gd name="connsiteX0" fmla="*/ 0 w 2805546"/>
              <a:gd name="connsiteY0" fmla="*/ 0 h 498417"/>
              <a:gd name="connsiteX1" fmla="*/ 2805546 w 2805546"/>
              <a:gd name="connsiteY1" fmla="*/ 0 h 498417"/>
              <a:gd name="connsiteX2" fmla="*/ 2736966 w 2805546"/>
              <a:gd name="connsiteY2" fmla="*/ 498417 h 498417"/>
              <a:gd name="connsiteX3" fmla="*/ 64770 w 2805546"/>
              <a:gd name="connsiteY3" fmla="*/ 490797 h 498417"/>
              <a:gd name="connsiteX4" fmla="*/ 0 w 2805546"/>
              <a:gd name="connsiteY4" fmla="*/ 0 h 498417"/>
              <a:gd name="connsiteX0" fmla="*/ 0 w 2805546"/>
              <a:gd name="connsiteY0" fmla="*/ 0 h 498417"/>
              <a:gd name="connsiteX1" fmla="*/ 2805546 w 2805546"/>
              <a:gd name="connsiteY1" fmla="*/ 0 h 498417"/>
              <a:gd name="connsiteX2" fmla="*/ 2736966 w 2805546"/>
              <a:gd name="connsiteY2" fmla="*/ 498417 h 498417"/>
              <a:gd name="connsiteX3" fmla="*/ 64770 w 2805546"/>
              <a:gd name="connsiteY3" fmla="*/ 490797 h 498417"/>
              <a:gd name="connsiteX4" fmla="*/ 33944 w 2805546"/>
              <a:gd name="connsiteY4" fmla="*/ 243147 h 498417"/>
              <a:gd name="connsiteX5" fmla="*/ 0 w 2805546"/>
              <a:gd name="connsiteY5" fmla="*/ 0 h 498417"/>
              <a:gd name="connsiteX0" fmla="*/ 15586 w 2821132"/>
              <a:gd name="connsiteY0" fmla="*/ 0 h 498417"/>
              <a:gd name="connsiteX1" fmla="*/ 2821132 w 2821132"/>
              <a:gd name="connsiteY1" fmla="*/ 0 h 498417"/>
              <a:gd name="connsiteX2" fmla="*/ 2752552 w 2821132"/>
              <a:gd name="connsiteY2" fmla="*/ 498417 h 498417"/>
              <a:gd name="connsiteX3" fmla="*/ 80356 w 2821132"/>
              <a:gd name="connsiteY3" fmla="*/ 490797 h 498417"/>
              <a:gd name="connsiteX4" fmla="*/ 0 w 2821132"/>
              <a:gd name="connsiteY4" fmla="*/ 288867 h 498417"/>
              <a:gd name="connsiteX5" fmla="*/ 15586 w 2821132"/>
              <a:gd name="connsiteY5" fmla="*/ 0 h 498417"/>
              <a:gd name="connsiteX0" fmla="*/ 15586 w 2821132"/>
              <a:gd name="connsiteY0" fmla="*/ 0 h 498417"/>
              <a:gd name="connsiteX1" fmla="*/ 2821132 w 2821132"/>
              <a:gd name="connsiteY1" fmla="*/ 0 h 498417"/>
              <a:gd name="connsiteX2" fmla="*/ 2777490 w 2821132"/>
              <a:gd name="connsiteY2" fmla="*/ 269817 h 498417"/>
              <a:gd name="connsiteX3" fmla="*/ 2752552 w 2821132"/>
              <a:gd name="connsiteY3" fmla="*/ 498417 h 498417"/>
              <a:gd name="connsiteX4" fmla="*/ 80356 w 2821132"/>
              <a:gd name="connsiteY4" fmla="*/ 490797 h 498417"/>
              <a:gd name="connsiteX5" fmla="*/ 0 w 2821132"/>
              <a:gd name="connsiteY5" fmla="*/ 288867 h 498417"/>
              <a:gd name="connsiteX6" fmla="*/ 15586 w 2821132"/>
              <a:gd name="connsiteY6" fmla="*/ 0 h 498417"/>
              <a:gd name="connsiteX0" fmla="*/ 15586 w 2830830"/>
              <a:gd name="connsiteY0" fmla="*/ 0 h 498417"/>
              <a:gd name="connsiteX1" fmla="*/ 2821132 w 2830830"/>
              <a:gd name="connsiteY1" fmla="*/ 0 h 498417"/>
              <a:gd name="connsiteX2" fmla="*/ 2830830 w 2830830"/>
              <a:gd name="connsiteY2" fmla="*/ 334587 h 498417"/>
              <a:gd name="connsiteX3" fmla="*/ 2752552 w 2830830"/>
              <a:gd name="connsiteY3" fmla="*/ 498417 h 498417"/>
              <a:gd name="connsiteX4" fmla="*/ 80356 w 2830830"/>
              <a:gd name="connsiteY4" fmla="*/ 490797 h 498417"/>
              <a:gd name="connsiteX5" fmla="*/ 0 w 2830830"/>
              <a:gd name="connsiteY5" fmla="*/ 288867 h 498417"/>
              <a:gd name="connsiteX6" fmla="*/ 15586 w 2830830"/>
              <a:gd name="connsiteY6" fmla="*/ 0 h 498417"/>
              <a:gd name="connsiteX0" fmla="*/ 15586 w 2830830"/>
              <a:gd name="connsiteY0" fmla="*/ 0 h 490797"/>
              <a:gd name="connsiteX1" fmla="*/ 2821132 w 2830830"/>
              <a:gd name="connsiteY1" fmla="*/ 0 h 490797"/>
              <a:gd name="connsiteX2" fmla="*/ 2830830 w 2830830"/>
              <a:gd name="connsiteY2" fmla="*/ 334587 h 490797"/>
              <a:gd name="connsiteX3" fmla="*/ 2737453 w 2830830"/>
              <a:gd name="connsiteY3" fmla="*/ 482594 h 490797"/>
              <a:gd name="connsiteX4" fmla="*/ 80356 w 2830830"/>
              <a:gd name="connsiteY4" fmla="*/ 490797 h 490797"/>
              <a:gd name="connsiteX5" fmla="*/ 0 w 2830830"/>
              <a:gd name="connsiteY5" fmla="*/ 288867 h 490797"/>
              <a:gd name="connsiteX6" fmla="*/ 15586 w 2830830"/>
              <a:gd name="connsiteY6" fmla="*/ 0 h 490797"/>
              <a:gd name="connsiteX0" fmla="*/ 15586 w 2821132"/>
              <a:gd name="connsiteY0" fmla="*/ 0 h 490797"/>
              <a:gd name="connsiteX1" fmla="*/ 2821132 w 2821132"/>
              <a:gd name="connsiteY1" fmla="*/ 0 h 490797"/>
              <a:gd name="connsiteX2" fmla="*/ 2803148 w 2821132"/>
              <a:gd name="connsiteY2" fmla="*/ 331422 h 490797"/>
              <a:gd name="connsiteX3" fmla="*/ 2737453 w 2821132"/>
              <a:gd name="connsiteY3" fmla="*/ 482594 h 490797"/>
              <a:gd name="connsiteX4" fmla="*/ 80356 w 2821132"/>
              <a:gd name="connsiteY4" fmla="*/ 490797 h 490797"/>
              <a:gd name="connsiteX5" fmla="*/ 0 w 2821132"/>
              <a:gd name="connsiteY5" fmla="*/ 288867 h 490797"/>
              <a:gd name="connsiteX6" fmla="*/ 15586 w 2821132"/>
              <a:gd name="connsiteY6" fmla="*/ 0 h 490797"/>
              <a:gd name="connsiteX0" fmla="*/ 15586 w 2821132"/>
              <a:gd name="connsiteY0" fmla="*/ 0 h 490797"/>
              <a:gd name="connsiteX1" fmla="*/ 2821132 w 2821132"/>
              <a:gd name="connsiteY1" fmla="*/ 0 h 490797"/>
              <a:gd name="connsiteX2" fmla="*/ 2803148 w 2821132"/>
              <a:gd name="connsiteY2" fmla="*/ 331422 h 490797"/>
              <a:gd name="connsiteX3" fmla="*/ 2727387 w 2821132"/>
              <a:gd name="connsiteY3" fmla="*/ 476265 h 490797"/>
              <a:gd name="connsiteX4" fmla="*/ 80356 w 2821132"/>
              <a:gd name="connsiteY4" fmla="*/ 490797 h 490797"/>
              <a:gd name="connsiteX5" fmla="*/ 0 w 2821132"/>
              <a:gd name="connsiteY5" fmla="*/ 288867 h 490797"/>
              <a:gd name="connsiteX6" fmla="*/ 15586 w 2821132"/>
              <a:gd name="connsiteY6" fmla="*/ 0 h 490797"/>
              <a:gd name="connsiteX0" fmla="*/ 15586 w 2821132"/>
              <a:gd name="connsiteY0" fmla="*/ 0 h 476265"/>
              <a:gd name="connsiteX1" fmla="*/ 2821132 w 2821132"/>
              <a:gd name="connsiteY1" fmla="*/ 0 h 476265"/>
              <a:gd name="connsiteX2" fmla="*/ 2803148 w 2821132"/>
              <a:gd name="connsiteY2" fmla="*/ 331422 h 476265"/>
              <a:gd name="connsiteX3" fmla="*/ 2727387 w 2821132"/>
              <a:gd name="connsiteY3" fmla="*/ 476265 h 476265"/>
              <a:gd name="connsiteX4" fmla="*/ 105521 w 2821132"/>
              <a:gd name="connsiteY4" fmla="*/ 465481 h 476265"/>
              <a:gd name="connsiteX5" fmla="*/ 0 w 2821132"/>
              <a:gd name="connsiteY5" fmla="*/ 288867 h 476265"/>
              <a:gd name="connsiteX6" fmla="*/ 15586 w 2821132"/>
              <a:gd name="connsiteY6" fmla="*/ 0 h 476265"/>
              <a:gd name="connsiteX0" fmla="*/ 5520 w 2811066"/>
              <a:gd name="connsiteY0" fmla="*/ 0 h 476265"/>
              <a:gd name="connsiteX1" fmla="*/ 2811066 w 2811066"/>
              <a:gd name="connsiteY1" fmla="*/ 0 h 476265"/>
              <a:gd name="connsiteX2" fmla="*/ 2793082 w 2811066"/>
              <a:gd name="connsiteY2" fmla="*/ 331422 h 476265"/>
              <a:gd name="connsiteX3" fmla="*/ 2717321 w 2811066"/>
              <a:gd name="connsiteY3" fmla="*/ 476265 h 476265"/>
              <a:gd name="connsiteX4" fmla="*/ 95455 w 2811066"/>
              <a:gd name="connsiteY4" fmla="*/ 465481 h 476265"/>
              <a:gd name="connsiteX5" fmla="*/ 0 w 2811066"/>
              <a:gd name="connsiteY5" fmla="*/ 288867 h 476265"/>
              <a:gd name="connsiteX6" fmla="*/ 5520 w 2811066"/>
              <a:gd name="connsiteY6" fmla="*/ 0 h 476265"/>
              <a:gd name="connsiteX0" fmla="*/ 0 w 2824420"/>
              <a:gd name="connsiteY0" fmla="*/ 0 h 476265"/>
              <a:gd name="connsiteX1" fmla="*/ 2824420 w 2824420"/>
              <a:gd name="connsiteY1" fmla="*/ 0 h 476265"/>
              <a:gd name="connsiteX2" fmla="*/ 2806436 w 2824420"/>
              <a:gd name="connsiteY2" fmla="*/ 331422 h 476265"/>
              <a:gd name="connsiteX3" fmla="*/ 2730675 w 2824420"/>
              <a:gd name="connsiteY3" fmla="*/ 476265 h 476265"/>
              <a:gd name="connsiteX4" fmla="*/ 108809 w 2824420"/>
              <a:gd name="connsiteY4" fmla="*/ 465481 h 476265"/>
              <a:gd name="connsiteX5" fmla="*/ 13354 w 2824420"/>
              <a:gd name="connsiteY5" fmla="*/ 288867 h 476265"/>
              <a:gd name="connsiteX6" fmla="*/ 0 w 2824420"/>
              <a:gd name="connsiteY6" fmla="*/ 0 h 47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24420" h="476265">
                <a:moveTo>
                  <a:pt x="0" y="0"/>
                </a:moveTo>
                <a:lnTo>
                  <a:pt x="2824420" y="0"/>
                </a:lnTo>
                <a:lnTo>
                  <a:pt x="2806436" y="331422"/>
                </a:lnTo>
                <a:lnTo>
                  <a:pt x="2730675" y="476265"/>
                </a:lnTo>
                <a:lnTo>
                  <a:pt x="108809" y="465481"/>
                </a:lnTo>
                <a:lnTo>
                  <a:pt x="13354" y="28886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30" name="圖片 129">
            <a:extLst>
              <a:ext uri="{FF2B5EF4-FFF2-40B4-BE49-F238E27FC236}">
                <a16:creationId xmlns:a16="http://schemas.microsoft.com/office/drawing/2014/main" id="{C396C45A-9551-48AD-A7C8-F2B4307E6A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56187" y="449886"/>
            <a:ext cx="197019" cy="197019"/>
          </a:xfrm>
          <a:prstGeom prst="rect">
            <a:avLst/>
          </a:prstGeom>
        </p:spPr>
      </p:pic>
      <p:pic>
        <p:nvPicPr>
          <p:cNvPr id="131" name="圖片 130">
            <a:extLst>
              <a:ext uri="{FF2B5EF4-FFF2-40B4-BE49-F238E27FC236}">
                <a16:creationId xmlns:a16="http://schemas.microsoft.com/office/drawing/2014/main" id="{10C72BA0-F4C5-442E-BECB-49D4DC522C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97055" y="457200"/>
            <a:ext cx="214925" cy="214925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F9C9DAA7-FC0E-4272-BDE3-FE9D6CCA836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96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59" t="8931" r="84624" b="75845"/>
          <a:stretch/>
        </p:blipFill>
        <p:spPr>
          <a:xfrm>
            <a:off x="1924262" y="6127415"/>
            <a:ext cx="292726" cy="31490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B7F5872-6CE7-4E41-AFCE-AB717C0944B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902" t="29795" r="25081" b="54981"/>
          <a:stretch/>
        </p:blipFill>
        <p:spPr>
          <a:xfrm>
            <a:off x="4069724" y="6127415"/>
            <a:ext cx="292726" cy="314902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34C0EC48-4DF8-47D4-8AAF-9E8C7527604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328" t="9169" r="5655" b="75607"/>
          <a:stretch/>
        </p:blipFill>
        <p:spPr>
          <a:xfrm>
            <a:off x="3546532" y="6127415"/>
            <a:ext cx="292726" cy="314902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5B0FF517-445D-4FEF-A40A-B22DCBB6BAD3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843" t="8155" r="45140" b="76621"/>
          <a:stretch/>
        </p:blipFill>
        <p:spPr>
          <a:xfrm>
            <a:off x="2974169" y="6127415"/>
            <a:ext cx="292726" cy="314902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67713E60-E3D7-46A5-B213-4A80C119BC8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801" t="72061" r="6182" b="12715"/>
          <a:stretch/>
        </p:blipFill>
        <p:spPr>
          <a:xfrm>
            <a:off x="2424701" y="6127415"/>
            <a:ext cx="292726" cy="314902"/>
          </a:xfrm>
          <a:prstGeom prst="rect">
            <a:avLst/>
          </a:prstGeom>
        </p:spPr>
      </p:pic>
      <p:sp>
        <p:nvSpPr>
          <p:cNvPr id="175" name="文字方塊 174">
            <a:extLst>
              <a:ext uri="{FF2B5EF4-FFF2-40B4-BE49-F238E27FC236}">
                <a16:creationId xmlns:a16="http://schemas.microsoft.com/office/drawing/2014/main" id="{25342B2D-FD19-443B-B84F-525857BC7351}"/>
              </a:ext>
            </a:extLst>
          </p:cNvPr>
          <p:cNvSpPr txBox="1"/>
          <p:nvPr/>
        </p:nvSpPr>
        <p:spPr>
          <a:xfrm>
            <a:off x="2321560" y="650240"/>
            <a:ext cx="1660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Following     </a:t>
            </a:r>
            <a:r>
              <a:rPr lang="en-US" altLang="zh-TW" sz="1400" b="1" dirty="0">
                <a:solidFill>
                  <a:schemeClr val="bg1"/>
                </a:solidFill>
              </a:rPr>
              <a:t>For you</a:t>
            </a:r>
            <a:endParaRPr lang="zh-TW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213" name="直線接點 212">
            <a:extLst>
              <a:ext uri="{FF2B5EF4-FFF2-40B4-BE49-F238E27FC236}">
                <a16:creationId xmlns:a16="http://schemas.microsoft.com/office/drawing/2014/main" id="{C661B621-268E-4EF2-A9D6-714696883B48}"/>
              </a:ext>
            </a:extLst>
          </p:cNvPr>
          <p:cNvCxnSpPr/>
          <p:nvPr/>
        </p:nvCxnSpPr>
        <p:spPr>
          <a:xfrm>
            <a:off x="3429000" y="975360"/>
            <a:ext cx="3454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!!000887">
            <a:extLst>
              <a:ext uri="{FF2B5EF4-FFF2-40B4-BE49-F238E27FC236}">
                <a16:creationId xmlns:a16="http://schemas.microsoft.com/office/drawing/2014/main" id="{0B875552-EA85-4B67-A761-B14E745D8A02}"/>
              </a:ext>
            </a:extLst>
          </p:cNvPr>
          <p:cNvSpPr txBox="1"/>
          <p:nvPr/>
        </p:nvSpPr>
        <p:spPr>
          <a:xfrm>
            <a:off x="5798918" y="763929"/>
            <a:ext cx="5289629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TW" altLang="en-US" sz="4400" b="1" i="0" dirty="0">
                <a:solidFill>
                  <a:srgbClr val="C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自然奇觀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冰川與冰河湖：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探索令人屏息的冰川，以及如鑽石一般閃耀的冰河湖。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瀑布奇景：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冰島有眾多壯麗的瀑布，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如 </a:t>
            </a:r>
            <a:r>
              <a:rPr lang="en-US" altLang="zh-TW" sz="24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Gullfoss</a:t>
            </a:r>
            <a: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和 </a:t>
            </a:r>
            <a:r>
              <a:rPr lang="en-US" altLang="zh-TW" sz="2400" b="0" i="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Seljalandsfoss</a:t>
            </a: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400" b="0" i="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國家公園：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深入 </a:t>
            </a:r>
            <a: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Thingvellir </a:t>
            </a: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國家公園，體驗歐亞板塊碰撞的奇特景象。</a:t>
            </a:r>
          </a:p>
        </p:txBody>
      </p:sp>
      <p:grpSp>
        <p:nvGrpSpPr>
          <p:cNvPr id="158" name="群組 157">
            <a:extLst>
              <a:ext uri="{FF2B5EF4-FFF2-40B4-BE49-F238E27FC236}">
                <a16:creationId xmlns:a16="http://schemas.microsoft.com/office/drawing/2014/main" id="{A1B85B17-1240-46D6-98A9-38F43155B1EE}"/>
              </a:ext>
            </a:extLst>
          </p:cNvPr>
          <p:cNvGrpSpPr/>
          <p:nvPr/>
        </p:nvGrpSpPr>
        <p:grpSpPr>
          <a:xfrm>
            <a:off x="4144460" y="2203306"/>
            <a:ext cx="411770" cy="469900"/>
            <a:chOff x="7840520" y="2280792"/>
            <a:chExt cx="509286" cy="571628"/>
          </a:xfrm>
        </p:grpSpPr>
        <p:sp>
          <p:nvSpPr>
            <p:cNvPr id="171" name="流程圖: 接點 170">
              <a:extLst>
                <a:ext uri="{FF2B5EF4-FFF2-40B4-BE49-F238E27FC236}">
                  <a16:creationId xmlns:a16="http://schemas.microsoft.com/office/drawing/2014/main" id="{E2B7C7F3-230E-42AD-8426-A9778743F5A0}"/>
                </a:ext>
              </a:extLst>
            </p:cNvPr>
            <p:cNvSpPr/>
            <p:nvPr/>
          </p:nvSpPr>
          <p:spPr>
            <a:xfrm>
              <a:off x="7840520" y="2280792"/>
              <a:ext cx="509286" cy="503048"/>
            </a:xfrm>
            <a:prstGeom prst="flowChartConnector">
              <a:avLst/>
            </a:prstGeom>
            <a:blipFill dpi="0"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2" name="流程圖: 接點 171">
              <a:extLst>
                <a:ext uri="{FF2B5EF4-FFF2-40B4-BE49-F238E27FC236}">
                  <a16:creationId xmlns:a16="http://schemas.microsoft.com/office/drawing/2014/main" id="{CEAD6D00-9832-4217-B1C1-3E3B46D3E456}"/>
                </a:ext>
              </a:extLst>
            </p:cNvPr>
            <p:cNvSpPr/>
            <p:nvPr/>
          </p:nvSpPr>
          <p:spPr>
            <a:xfrm>
              <a:off x="8021503" y="2702560"/>
              <a:ext cx="147320" cy="149860"/>
            </a:xfrm>
            <a:prstGeom prst="flowChartConnector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900" dirty="0"/>
                <a:t>+</a:t>
              </a:r>
              <a:endParaRPr lang="zh-TW" altLang="en-US" sz="900" dirty="0"/>
            </a:p>
          </p:txBody>
        </p:sp>
      </p:grpSp>
      <p:grpSp>
        <p:nvGrpSpPr>
          <p:cNvPr id="159" name="群組 158">
            <a:extLst>
              <a:ext uri="{FF2B5EF4-FFF2-40B4-BE49-F238E27FC236}">
                <a16:creationId xmlns:a16="http://schemas.microsoft.com/office/drawing/2014/main" id="{729F5EC9-7E24-4121-BCA2-24F936BDDE60}"/>
              </a:ext>
            </a:extLst>
          </p:cNvPr>
          <p:cNvGrpSpPr/>
          <p:nvPr/>
        </p:nvGrpSpPr>
        <p:grpSpPr>
          <a:xfrm>
            <a:off x="4076873" y="2725607"/>
            <a:ext cx="546945" cy="569740"/>
            <a:chOff x="7861159" y="2808301"/>
            <a:chExt cx="546945" cy="569740"/>
          </a:xfrm>
        </p:grpSpPr>
        <p:pic>
          <p:nvPicPr>
            <p:cNvPr id="169" name="圖片 168">
              <a:extLst>
                <a:ext uri="{FF2B5EF4-FFF2-40B4-BE49-F238E27FC236}">
                  <a16:creationId xmlns:a16="http://schemas.microsoft.com/office/drawing/2014/main" id="{F19114A6-F4A9-44B8-909F-2B9CFC5C6F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591" t="50421" r="5392" b="34355"/>
            <a:stretch/>
          </p:blipFill>
          <p:spPr>
            <a:xfrm>
              <a:off x="7917184" y="2808301"/>
              <a:ext cx="434895" cy="467841"/>
            </a:xfrm>
            <a:prstGeom prst="rect">
              <a:avLst/>
            </a:prstGeom>
          </p:spPr>
        </p:pic>
        <p:sp>
          <p:nvSpPr>
            <p:cNvPr id="170" name="文字方塊 169">
              <a:extLst>
                <a:ext uri="{FF2B5EF4-FFF2-40B4-BE49-F238E27FC236}">
                  <a16:creationId xmlns:a16="http://schemas.microsoft.com/office/drawing/2014/main" id="{A96A1630-6783-4D9F-8AA4-39AA5212E64E}"/>
                </a:ext>
              </a:extLst>
            </p:cNvPr>
            <p:cNvSpPr txBox="1"/>
            <p:nvPr/>
          </p:nvSpPr>
          <p:spPr>
            <a:xfrm>
              <a:off x="7861159" y="3131820"/>
              <a:ext cx="54694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986.5K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0" name="群組 159">
            <a:extLst>
              <a:ext uri="{FF2B5EF4-FFF2-40B4-BE49-F238E27FC236}">
                <a16:creationId xmlns:a16="http://schemas.microsoft.com/office/drawing/2014/main" id="{66CB4CA3-E971-4FE5-98AB-5D485B1C672E}"/>
              </a:ext>
            </a:extLst>
          </p:cNvPr>
          <p:cNvGrpSpPr/>
          <p:nvPr/>
        </p:nvGrpSpPr>
        <p:grpSpPr>
          <a:xfrm>
            <a:off x="4109734" y="3288713"/>
            <a:ext cx="481222" cy="593374"/>
            <a:chOff x="7894020" y="3325687"/>
            <a:chExt cx="481222" cy="593374"/>
          </a:xfrm>
        </p:grpSpPr>
        <p:pic>
          <p:nvPicPr>
            <p:cNvPr id="167" name="圖片 166">
              <a:extLst>
                <a:ext uri="{FF2B5EF4-FFF2-40B4-BE49-F238E27FC236}">
                  <a16:creationId xmlns:a16="http://schemas.microsoft.com/office/drawing/2014/main" id="{7D43AF6B-42CD-4310-9598-03242654E0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09" t="29795" r="84974" b="54981"/>
            <a:stretch/>
          </p:blipFill>
          <p:spPr>
            <a:xfrm>
              <a:off x="7917184" y="3325687"/>
              <a:ext cx="434895" cy="467841"/>
            </a:xfrm>
            <a:prstGeom prst="rect">
              <a:avLst/>
            </a:prstGeom>
          </p:spPr>
        </p:pic>
        <p:sp>
          <p:nvSpPr>
            <p:cNvPr id="168" name="文字方塊 167">
              <a:extLst>
                <a:ext uri="{FF2B5EF4-FFF2-40B4-BE49-F238E27FC236}">
                  <a16:creationId xmlns:a16="http://schemas.microsoft.com/office/drawing/2014/main" id="{5FD6F425-1AFB-41A5-889A-DE3ED6D3ECBC}"/>
                </a:ext>
              </a:extLst>
            </p:cNvPr>
            <p:cNvSpPr txBox="1"/>
            <p:nvPr/>
          </p:nvSpPr>
          <p:spPr>
            <a:xfrm>
              <a:off x="7894020" y="36728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12.1K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1" name="群組 160">
            <a:extLst>
              <a:ext uri="{FF2B5EF4-FFF2-40B4-BE49-F238E27FC236}">
                <a16:creationId xmlns:a16="http://schemas.microsoft.com/office/drawing/2014/main" id="{DAA31643-1B77-43B7-90A7-A0698D61870B}"/>
              </a:ext>
            </a:extLst>
          </p:cNvPr>
          <p:cNvGrpSpPr/>
          <p:nvPr/>
        </p:nvGrpSpPr>
        <p:grpSpPr>
          <a:xfrm>
            <a:off x="4095075" y="3840911"/>
            <a:ext cx="510540" cy="578386"/>
            <a:chOff x="7879361" y="3877885"/>
            <a:chExt cx="510540" cy="578386"/>
          </a:xfrm>
        </p:grpSpPr>
        <p:pic>
          <p:nvPicPr>
            <p:cNvPr id="165" name="圖片 164">
              <a:extLst>
                <a:ext uri="{FF2B5EF4-FFF2-40B4-BE49-F238E27FC236}">
                  <a16:creationId xmlns:a16="http://schemas.microsoft.com/office/drawing/2014/main" id="{89A36BE7-4A47-4C1B-B2BB-DD082CB8EB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2" t="73752" r="84711" b="11024"/>
            <a:stretch/>
          </p:blipFill>
          <p:spPr>
            <a:xfrm>
              <a:off x="7917184" y="3877885"/>
              <a:ext cx="434895" cy="467841"/>
            </a:xfrm>
            <a:prstGeom prst="rect">
              <a:avLst/>
            </a:prstGeom>
          </p:spPr>
        </p:pic>
        <p:sp>
          <p:nvSpPr>
            <p:cNvPr id="166" name="文字方塊 165">
              <a:extLst>
                <a:ext uri="{FF2B5EF4-FFF2-40B4-BE49-F238E27FC236}">
                  <a16:creationId xmlns:a16="http://schemas.microsoft.com/office/drawing/2014/main" id="{3DE50D28-C598-41EE-991B-FC5E4861307C}"/>
                </a:ext>
              </a:extLst>
            </p:cNvPr>
            <p:cNvSpPr txBox="1"/>
            <p:nvPr/>
          </p:nvSpPr>
          <p:spPr>
            <a:xfrm>
              <a:off x="7879361" y="4210050"/>
              <a:ext cx="5105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70.6K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2" name="群組 161">
            <a:extLst>
              <a:ext uri="{FF2B5EF4-FFF2-40B4-BE49-F238E27FC236}">
                <a16:creationId xmlns:a16="http://schemas.microsoft.com/office/drawing/2014/main" id="{0414F8C2-3476-404B-9C7D-C147D5D7212C}"/>
              </a:ext>
            </a:extLst>
          </p:cNvPr>
          <p:cNvGrpSpPr/>
          <p:nvPr/>
        </p:nvGrpSpPr>
        <p:grpSpPr>
          <a:xfrm>
            <a:off x="4109734" y="4386631"/>
            <a:ext cx="481222" cy="562256"/>
            <a:chOff x="7894020" y="4423605"/>
            <a:chExt cx="481222" cy="562256"/>
          </a:xfrm>
        </p:grpSpPr>
        <p:pic>
          <p:nvPicPr>
            <p:cNvPr id="163" name="圖片 162">
              <a:extLst>
                <a:ext uri="{FF2B5EF4-FFF2-40B4-BE49-F238E27FC236}">
                  <a16:creationId xmlns:a16="http://schemas.microsoft.com/office/drawing/2014/main" id="{8416B51B-8732-4735-9E14-06605DD46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24" t="30133" r="65759" b="54643"/>
            <a:stretch/>
          </p:blipFill>
          <p:spPr>
            <a:xfrm>
              <a:off x="7917184" y="4423605"/>
              <a:ext cx="434895" cy="467841"/>
            </a:xfrm>
            <a:prstGeom prst="rect">
              <a:avLst/>
            </a:prstGeom>
          </p:spPr>
        </p:pic>
        <p:sp>
          <p:nvSpPr>
            <p:cNvPr id="164" name="文字方塊 163">
              <a:extLst>
                <a:ext uri="{FF2B5EF4-FFF2-40B4-BE49-F238E27FC236}">
                  <a16:creationId xmlns:a16="http://schemas.microsoft.com/office/drawing/2014/main" id="{81DE8CD7-DE5A-44AF-AD84-B8E6560282E4}"/>
                </a:ext>
              </a:extLst>
            </p:cNvPr>
            <p:cNvSpPr txBox="1"/>
            <p:nvPr/>
          </p:nvSpPr>
          <p:spPr>
            <a:xfrm>
              <a:off x="7894020" y="47396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22.3K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7" name="!!0011">
            <a:extLst>
              <a:ext uri="{FF2B5EF4-FFF2-40B4-BE49-F238E27FC236}">
                <a16:creationId xmlns:a16="http://schemas.microsoft.com/office/drawing/2014/main" id="{CC01FFE4-48AD-4D8D-929A-AA45644655A4}"/>
              </a:ext>
            </a:extLst>
          </p:cNvPr>
          <p:cNvSpPr/>
          <p:nvPr/>
        </p:nvSpPr>
        <p:spPr>
          <a:xfrm>
            <a:off x="4144460" y="8492571"/>
            <a:ext cx="411770" cy="413525"/>
          </a:xfrm>
          <a:prstGeom prst="flowChartConnector">
            <a:avLst/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8" name="!!0012">
            <a:extLst>
              <a:ext uri="{FF2B5EF4-FFF2-40B4-BE49-F238E27FC236}">
                <a16:creationId xmlns:a16="http://schemas.microsoft.com/office/drawing/2014/main" id="{538F749E-BAEE-4769-BF0C-DF766A624318}"/>
              </a:ext>
            </a:extLst>
          </p:cNvPr>
          <p:cNvSpPr/>
          <p:nvPr/>
        </p:nvSpPr>
        <p:spPr>
          <a:xfrm>
            <a:off x="4290789" y="8839280"/>
            <a:ext cx="119112" cy="123191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900" dirty="0"/>
              <a:t>+</a:t>
            </a:r>
            <a:endParaRPr lang="zh-TW" altLang="en-US" sz="900" dirty="0"/>
          </a:p>
        </p:txBody>
      </p:sp>
      <p:pic>
        <p:nvPicPr>
          <p:cNvPr id="149" name="!!0013">
            <a:extLst>
              <a:ext uri="{FF2B5EF4-FFF2-40B4-BE49-F238E27FC236}">
                <a16:creationId xmlns:a16="http://schemas.microsoft.com/office/drawing/2014/main" id="{0526424A-EA8D-459F-962F-9F1D9984572F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591" t="50421" r="5392" b="34355"/>
          <a:stretch/>
        </p:blipFill>
        <p:spPr>
          <a:xfrm>
            <a:off x="4132898" y="9014872"/>
            <a:ext cx="434895" cy="467841"/>
          </a:xfrm>
          <a:prstGeom prst="rect">
            <a:avLst/>
          </a:prstGeom>
        </p:spPr>
      </p:pic>
      <p:sp>
        <p:nvSpPr>
          <p:cNvPr id="150" name="!!0014">
            <a:extLst>
              <a:ext uri="{FF2B5EF4-FFF2-40B4-BE49-F238E27FC236}">
                <a16:creationId xmlns:a16="http://schemas.microsoft.com/office/drawing/2014/main" id="{B58A47BA-E3C7-402B-83F9-00104ED3864F}"/>
              </a:ext>
            </a:extLst>
          </p:cNvPr>
          <p:cNvSpPr txBox="1"/>
          <p:nvPr/>
        </p:nvSpPr>
        <p:spPr>
          <a:xfrm>
            <a:off x="4076873" y="9338391"/>
            <a:ext cx="5469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754.3K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151" name="!!0015">
            <a:extLst>
              <a:ext uri="{FF2B5EF4-FFF2-40B4-BE49-F238E27FC236}">
                <a16:creationId xmlns:a16="http://schemas.microsoft.com/office/drawing/2014/main" id="{981E7F77-51C4-4FAD-AD1F-2C55BB41387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9" t="29795" r="84974" b="54981"/>
          <a:stretch/>
        </p:blipFill>
        <p:spPr>
          <a:xfrm>
            <a:off x="4132898" y="9577978"/>
            <a:ext cx="434895" cy="467841"/>
          </a:xfrm>
          <a:prstGeom prst="rect">
            <a:avLst/>
          </a:prstGeom>
        </p:spPr>
      </p:pic>
      <p:sp>
        <p:nvSpPr>
          <p:cNvPr id="152" name="!!0020">
            <a:extLst>
              <a:ext uri="{FF2B5EF4-FFF2-40B4-BE49-F238E27FC236}">
                <a16:creationId xmlns:a16="http://schemas.microsoft.com/office/drawing/2014/main" id="{5BF90C4E-87B4-4ACA-979B-38220ADD65F4}"/>
              </a:ext>
            </a:extLst>
          </p:cNvPr>
          <p:cNvSpPr txBox="1"/>
          <p:nvPr/>
        </p:nvSpPr>
        <p:spPr>
          <a:xfrm>
            <a:off x="4109734" y="9925131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11.9K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153" name="!!0016">
            <a:extLst>
              <a:ext uri="{FF2B5EF4-FFF2-40B4-BE49-F238E27FC236}">
                <a16:creationId xmlns:a16="http://schemas.microsoft.com/office/drawing/2014/main" id="{74DBFA3A-4F5A-48DD-AFD8-A80AA35EE27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2" t="73752" r="84711" b="11024"/>
          <a:stretch/>
        </p:blipFill>
        <p:spPr>
          <a:xfrm>
            <a:off x="4132898" y="10130176"/>
            <a:ext cx="434895" cy="467841"/>
          </a:xfrm>
          <a:prstGeom prst="rect">
            <a:avLst/>
          </a:prstGeom>
        </p:spPr>
      </p:pic>
      <p:sp>
        <p:nvSpPr>
          <p:cNvPr id="154" name="!!0017">
            <a:extLst>
              <a:ext uri="{FF2B5EF4-FFF2-40B4-BE49-F238E27FC236}">
                <a16:creationId xmlns:a16="http://schemas.microsoft.com/office/drawing/2014/main" id="{1340A46A-E865-4ABF-8417-E7862CA90631}"/>
              </a:ext>
            </a:extLst>
          </p:cNvPr>
          <p:cNvSpPr txBox="1"/>
          <p:nvPr/>
        </p:nvSpPr>
        <p:spPr>
          <a:xfrm>
            <a:off x="4095075" y="10462341"/>
            <a:ext cx="5105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65.2K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155" name="!!0018">
            <a:extLst>
              <a:ext uri="{FF2B5EF4-FFF2-40B4-BE49-F238E27FC236}">
                <a16:creationId xmlns:a16="http://schemas.microsoft.com/office/drawing/2014/main" id="{6569CCF3-5725-477D-A4C0-6FF893C7E6A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4" t="30133" r="65759" b="54643"/>
          <a:stretch/>
        </p:blipFill>
        <p:spPr>
          <a:xfrm>
            <a:off x="4132898" y="10675896"/>
            <a:ext cx="434895" cy="467841"/>
          </a:xfrm>
          <a:prstGeom prst="rect">
            <a:avLst/>
          </a:prstGeom>
        </p:spPr>
      </p:pic>
      <p:sp>
        <p:nvSpPr>
          <p:cNvPr id="156" name="!!0019">
            <a:extLst>
              <a:ext uri="{FF2B5EF4-FFF2-40B4-BE49-F238E27FC236}">
                <a16:creationId xmlns:a16="http://schemas.microsoft.com/office/drawing/2014/main" id="{638AA77A-FE5E-44DD-BE85-DFD5DAEB58C0}"/>
              </a:ext>
            </a:extLst>
          </p:cNvPr>
          <p:cNvSpPr txBox="1"/>
          <p:nvPr/>
        </p:nvSpPr>
        <p:spPr>
          <a:xfrm>
            <a:off x="4109734" y="10991931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20.9K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sp>
        <p:nvSpPr>
          <p:cNvPr id="144" name="!!22222">
            <a:extLst>
              <a:ext uri="{FF2B5EF4-FFF2-40B4-BE49-F238E27FC236}">
                <a16:creationId xmlns:a16="http://schemas.microsoft.com/office/drawing/2014/main" id="{2D759AAF-056C-429E-B9D9-6D96B4ECC0E9}"/>
              </a:ext>
            </a:extLst>
          </p:cNvPr>
          <p:cNvSpPr txBox="1"/>
          <p:nvPr/>
        </p:nvSpPr>
        <p:spPr>
          <a:xfrm>
            <a:off x="1674486" y="11600886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145" name="!!11111">
            <a:extLst>
              <a:ext uri="{FF2B5EF4-FFF2-40B4-BE49-F238E27FC236}">
                <a16:creationId xmlns:a16="http://schemas.microsoft.com/office/drawing/2014/main" id="{E4A654BD-BF56-4C46-8FD0-B26AB49E95A1}"/>
              </a:ext>
            </a:extLst>
          </p:cNvPr>
          <p:cNvSpPr txBox="1"/>
          <p:nvPr/>
        </p:nvSpPr>
        <p:spPr>
          <a:xfrm>
            <a:off x="1670704" y="11799006"/>
            <a:ext cx="2905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Best Iceland isn't just a haven for nature 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lovers; it's also a treasure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trov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141" name="!!000002">
            <a:extLst>
              <a:ext uri="{FF2B5EF4-FFF2-40B4-BE49-F238E27FC236}">
                <a16:creationId xmlns:a16="http://schemas.microsoft.com/office/drawing/2014/main" id="{BD2146A5-3965-4375-B11C-894143C81700}"/>
              </a:ext>
            </a:extLst>
          </p:cNvPr>
          <p:cNvSpPr txBox="1"/>
          <p:nvPr/>
        </p:nvSpPr>
        <p:spPr>
          <a:xfrm>
            <a:off x="1715126" y="5413446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142" name="!!000001">
            <a:extLst>
              <a:ext uri="{FF2B5EF4-FFF2-40B4-BE49-F238E27FC236}">
                <a16:creationId xmlns:a16="http://schemas.microsoft.com/office/drawing/2014/main" id="{E38A0BA9-4ADC-4B0B-8DAA-6361A8CCF606}"/>
              </a:ext>
            </a:extLst>
          </p:cNvPr>
          <p:cNvSpPr txBox="1"/>
          <p:nvPr/>
        </p:nvSpPr>
        <p:spPr>
          <a:xfrm>
            <a:off x="1709368" y="5626806"/>
            <a:ext cx="282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Welcome to Best Iceland, a mesmerizing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land where nature reigns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supr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699D9A-9DD5-4CFA-A0BB-8EAB31F292D9}"/>
              </a:ext>
            </a:extLst>
          </p:cNvPr>
          <p:cNvSpPr/>
          <p:nvPr/>
        </p:nvSpPr>
        <p:spPr>
          <a:xfrm>
            <a:off x="1316335" y="-200967"/>
            <a:ext cx="3828422" cy="5526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DA67803-10C4-4EB8-A8E7-380D8CCD2E6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9" t="2424" r="13337" b="2273"/>
          <a:stretch/>
        </p:blipFill>
        <p:spPr>
          <a:xfrm>
            <a:off x="1537855" y="166255"/>
            <a:ext cx="3283528" cy="653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543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17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3"/>
                </p:tgtEl>
              </p:cMediaNode>
            </p:video>
            <p:video>
              <p:cMediaNode vol="80000">
                <p:cTn id="8" repeatCount="indefinite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7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流程圖: 替代程序 46">
            <a:extLst>
              <a:ext uri="{FF2B5EF4-FFF2-40B4-BE49-F238E27FC236}">
                <a16:creationId xmlns:a16="http://schemas.microsoft.com/office/drawing/2014/main" id="{7C8995B2-412B-4222-95FE-BD85176B6F07}"/>
              </a:ext>
            </a:extLst>
          </p:cNvPr>
          <p:cNvSpPr/>
          <p:nvPr/>
        </p:nvSpPr>
        <p:spPr>
          <a:xfrm>
            <a:off x="4808895" y="-125649"/>
            <a:ext cx="4213185" cy="7511969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83" name="ssstik.io_1700725589241">
            <a:hlinkClick r:id="" action="ppaction://media"/>
            <a:extLst>
              <a:ext uri="{FF2B5EF4-FFF2-40B4-BE49-F238E27FC236}">
                <a16:creationId xmlns:a16="http://schemas.microsoft.com/office/drawing/2014/main" id="{5A1042CA-D2CF-4807-B888-98783DB9A970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08510" y="335013"/>
            <a:ext cx="2953512" cy="6126480"/>
          </a:xfrm>
          <a:prstGeom prst="rect">
            <a:avLst/>
          </a:prstGeom>
        </p:spPr>
      </p:pic>
      <p:sp>
        <p:nvSpPr>
          <p:cNvPr id="3" name="!!sos">
            <a:extLst>
              <a:ext uri="{FF2B5EF4-FFF2-40B4-BE49-F238E27FC236}">
                <a16:creationId xmlns:a16="http://schemas.microsoft.com/office/drawing/2014/main" id="{C24B974F-7E27-46B4-83D1-37F5C0BDE54F}"/>
              </a:ext>
            </a:extLst>
          </p:cNvPr>
          <p:cNvSpPr/>
          <p:nvPr/>
        </p:nvSpPr>
        <p:spPr>
          <a:xfrm>
            <a:off x="723482" y="6121958"/>
            <a:ext cx="4471516" cy="9319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84" name="ssstik.io_1700725618132">
            <a:hlinkClick r:id="" action="ppaction://media"/>
            <a:extLst>
              <a:ext uri="{FF2B5EF4-FFF2-40B4-BE49-F238E27FC236}">
                <a16:creationId xmlns:a16="http://schemas.microsoft.com/office/drawing/2014/main" id="{9712D99F-3AAA-4DF7-98C3-092E3166125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07500" y="-5812743"/>
            <a:ext cx="2957093" cy="6124470"/>
          </a:xfrm>
          <a:prstGeom prst="rect">
            <a:avLst/>
          </a:prstGeom>
        </p:spPr>
      </p:pic>
      <p:grpSp>
        <p:nvGrpSpPr>
          <p:cNvPr id="268" name="群組 267">
            <a:extLst>
              <a:ext uri="{FF2B5EF4-FFF2-40B4-BE49-F238E27FC236}">
                <a16:creationId xmlns:a16="http://schemas.microsoft.com/office/drawing/2014/main" id="{CE6F13B5-8910-445D-B33B-02F0FEEF8D3C}"/>
              </a:ext>
            </a:extLst>
          </p:cNvPr>
          <p:cNvGrpSpPr/>
          <p:nvPr/>
        </p:nvGrpSpPr>
        <p:grpSpPr>
          <a:xfrm>
            <a:off x="4179183" y="-3919704"/>
            <a:ext cx="411770" cy="469900"/>
            <a:chOff x="7840520" y="2280792"/>
            <a:chExt cx="509286" cy="571628"/>
          </a:xfrm>
        </p:grpSpPr>
        <p:sp>
          <p:nvSpPr>
            <p:cNvPr id="281" name="流程圖: 接點 280">
              <a:extLst>
                <a:ext uri="{FF2B5EF4-FFF2-40B4-BE49-F238E27FC236}">
                  <a16:creationId xmlns:a16="http://schemas.microsoft.com/office/drawing/2014/main" id="{C91C298E-903D-4C93-9F14-0D97DC2BE6DE}"/>
                </a:ext>
              </a:extLst>
            </p:cNvPr>
            <p:cNvSpPr/>
            <p:nvPr/>
          </p:nvSpPr>
          <p:spPr>
            <a:xfrm>
              <a:off x="7840520" y="2280792"/>
              <a:ext cx="509286" cy="503048"/>
            </a:xfrm>
            <a:prstGeom prst="flowChartConnector">
              <a:avLst/>
            </a:prstGeom>
            <a:blipFill dpi="0"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2" name="流程圖: 接點 281">
              <a:extLst>
                <a:ext uri="{FF2B5EF4-FFF2-40B4-BE49-F238E27FC236}">
                  <a16:creationId xmlns:a16="http://schemas.microsoft.com/office/drawing/2014/main" id="{C61EF344-2A79-4A20-969B-1CB40A8AEBAC}"/>
                </a:ext>
              </a:extLst>
            </p:cNvPr>
            <p:cNvSpPr/>
            <p:nvPr/>
          </p:nvSpPr>
          <p:spPr>
            <a:xfrm>
              <a:off x="8021503" y="2702560"/>
              <a:ext cx="147320" cy="149860"/>
            </a:xfrm>
            <a:prstGeom prst="flowChartConnector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900" dirty="0"/>
                <a:t>+</a:t>
              </a:r>
              <a:endParaRPr lang="zh-TW" altLang="en-US" sz="900" dirty="0"/>
            </a:p>
          </p:txBody>
        </p:sp>
      </p:grpSp>
      <p:grpSp>
        <p:nvGrpSpPr>
          <p:cNvPr id="269" name="群組 268">
            <a:extLst>
              <a:ext uri="{FF2B5EF4-FFF2-40B4-BE49-F238E27FC236}">
                <a16:creationId xmlns:a16="http://schemas.microsoft.com/office/drawing/2014/main" id="{16E3BA95-B1A9-4733-9DDC-D621804D6215}"/>
              </a:ext>
            </a:extLst>
          </p:cNvPr>
          <p:cNvGrpSpPr/>
          <p:nvPr/>
        </p:nvGrpSpPr>
        <p:grpSpPr>
          <a:xfrm>
            <a:off x="4111596" y="-3397403"/>
            <a:ext cx="546945" cy="569740"/>
            <a:chOff x="7861159" y="2808301"/>
            <a:chExt cx="546945" cy="569740"/>
          </a:xfrm>
        </p:grpSpPr>
        <p:pic>
          <p:nvPicPr>
            <p:cNvPr id="279" name="圖片 278">
              <a:extLst>
                <a:ext uri="{FF2B5EF4-FFF2-40B4-BE49-F238E27FC236}">
                  <a16:creationId xmlns:a16="http://schemas.microsoft.com/office/drawing/2014/main" id="{77FA1320-A892-4532-B4D9-0047BDA77E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591" t="50421" r="5392" b="34355"/>
            <a:stretch/>
          </p:blipFill>
          <p:spPr>
            <a:xfrm>
              <a:off x="7917184" y="2808301"/>
              <a:ext cx="434895" cy="467841"/>
            </a:xfrm>
            <a:prstGeom prst="rect">
              <a:avLst/>
            </a:prstGeom>
          </p:spPr>
        </p:pic>
        <p:sp>
          <p:nvSpPr>
            <p:cNvPr id="280" name="文字方塊 279">
              <a:extLst>
                <a:ext uri="{FF2B5EF4-FFF2-40B4-BE49-F238E27FC236}">
                  <a16:creationId xmlns:a16="http://schemas.microsoft.com/office/drawing/2014/main" id="{FC6CAAB4-1754-4F04-A336-6A512AF46F36}"/>
                </a:ext>
              </a:extLst>
            </p:cNvPr>
            <p:cNvSpPr txBox="1"/>
            <p:nvPr/>
          </p:nvSpPr>
          <p:spPr>
            <a:xfrm>
              <a:off x="7861159" y="3131820"/>
              <a:ext cx="54694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986.5K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0" name="群組 269">
            <a:extLst>
              <a:ext uri="{FF2B5EF4-FFF2-40B4-BE49-F238E27FC236}">
                <a16:creationId xmlns:a16="http://schemas.microsoft.com/office/drawing/2014/main" id="{2F98E85D-4179-4420-B38F-60228C1C4221}"/>
              </a:ext>
            </a:extLst>
          </p:cNvPr>
          <p:cNvGrpSpPr/>
          <p:nvPr/>
        </p:nvGrpSpPr>
        <p:grpSpPr>
          <a:xfrm>
            <a:off x="4144457" y="-2834297"/>
            <a:ext cx="481222" cy="593374"/>
            <a:chOff x="7894020" y="3325687"/>
            <a:chExt cx="481222" cy="593374"/>
          </a:xfrm>
        </p:grpSpPr>
        <p:pic>
          <p:nvPicPr>
            <p:cNvPr id="277" name="圖片 276">
              <a:extLst>
                <a:ext uri="{FF2B5EF4-FFF2-40B4-BE49-F238E27FC236}">
                  <a16:creationId xmlns:a16="http://schemas.microsoft.com/office/drawing/2014/main" id="{3D9A66C3-ADA8-402D-9E22-E8D1125A5B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09" t="29795" r="84974" b="54981"/>
            <a:stretch/>
          </p:blipFill>
          <p:spPr>
            <a:xfrm>
              <a:off x="7917184" y="3325687"/>
              <a:ext cx="434895" cy="467841"/>
            </a:xfrm>
            <a:prstGeom prst="rect">
              <a:avLst/>
            </a:prstGeom>
          </p:spPr>
        </p:pic>
        <p:sp>
          <p:nvSpPr>
            <p:cNvPr id="278" name="文字方塊 277">
              <a:extLst>
                <a:ext uri="{FF2B5EF4-FFF2-40B4-BE49-F238E27FC236}">
                  <a16:creationId xmlns:a16="http://schemas.microsoft.com/office/drawing/2014/main" id="{ACF11D24-5FC6-40C4-8AC9-7E9FBF13D557}"/>
                </a:ext>
              </a:extLst>
            </p:cNvPr>
            <p:cNvSpPr txBox="1"/>
            <p:nvPr/>
          </p:nvSpPr>
          <p:spPr>
            <a:xfrm>
              <a:off x="7894020" y="36728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12.1K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群組 270">
            <a:extLst>
              <a:ext uri="{FF2B5EF4-FFF2-40B4-BE49-F238E27FC236}">
                <a16:creationId xmlns:a16="http://schemas.microsoft.com/office/drawing/2014/main" id="{22CC59F1-D550-4673-81A1-9905729AED58}"/>
              </a:ext>
            </a:extLst>
          </p:cNvPr>
          <p:cNvGrpSpPr/>
          <p:nvPr/>
        </p:nvGrpSpPr>
        <p:grpSpPr>
          <a:xfrm>
            <a:off x="4129798" y="-2282099"/>
            <a:ext cx="510540" cy="578386"/>
            <a:chOff x="7879361" y="3877885"/>
            <a:chExt cx="510540" cy="578386"/>
          </a:xfrm>
        </p:grpSpPr>
        <p:pic>
          <p:nvPicPr>
            <p:cNvPr id="275" name="圖片 274">
              <a:extLst>
                <a:ext uri="{FF2B5EF4-FFF2-40B4-BE49-F238E27FC236}">
                  <a16:creationId xmlns:a16="http://schemas.microsoft.com/office/drawing/2014/main" id="{1B073686-92A2-4CED-BCF5-491B82D8EE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2" t="73752" r="84711" b="11024"/>
            <a:stretch/>
          </p:blipFill>
          <p:spPr>
            <a:xfrm>
              <a:off x="7917184" y="3877885"/>
              <a:ext cx="434895" cy="467841"/>
            </a:xfrm>
            <a:prstGeom prst="rect">
              <a:avLst/>
            </a:prstGeom>
          </p:spPr>
        </p:pic>
        <p:sp>
          <p:nvSpPr>
            <p:cNvPr id="276" name="文字方塊 275">
              <a:extLst>
                <a:ext uri="{FF2B5EF4-FFF2-40B4-BE49-F238E27FC236}">
                  <a16:creationId xmlns:a16="http://schemas.microsoft.com/office/drawing/2014/main" id="{E0E81470-DBCC-47D4-81B0-85E915C2C8CC}"/>
                </a:ext>
              </a:extLst>
            </p:cNvPr>
            <p:cNvSpPr txBox="1"/>
            <p:nvPr/>
          </p:nvSpPr>
          <p:spPr>
            <a:xfrm>
              <a:off x="7879361" y="4210050"/>
              <a:ext cx="5105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70.6K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2" name="群組 271">
            <a:extLst>
              <a:ext uri="{FF2B5EF4-FFF2-40B4-BE49-F238E27FC236}">
                <a16:creationId xmlns:a16="http://schemas.microsoft.com/office/drawing/2014/main" id="{B13221E2-D478-4EA7-ABF6-22A78AEC866E}"/>
              </a:ext>
            </a:extLst>
          </p:cNvPr>
          <p:cNvGrpSpPr/>
          <p:nvPr/>
        </p:nvGrpSpPr>
        <p:grpSpPr>
          <a:xfrm>
            <a:off x="4144457" y="-1736379"/>
            <a:ext cx="481222" cy="562256"/>
            <a:chOff x="7894020" y="4423605"/>
            <a:chExt cx="481222" cy="562256"/>
          </a:xfrm>
        </p:grpSpPr>
        <p:pic>
          <p:nvPicPr>
            <p:cNvPr id="273" name="圖片 272">
              <a:extLst>
                <a:ext uri="{FF2B5EF4-FFF2-40B4-BE49-F238E27FC236}">
                  <a16:creationId xmlns:a16="http://schemas.microsoft.com/office/drawing/2014/main" id="{1E7ADBB9-F143-4359-90B2-60B319A9E0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24" t="30133" r="65759" b="54643"/>
            <a:stretch/>
          </p:blipFill>
          <p:spPr>
            <a:xfrm>
              <a:off x="7917184" y="4423605"/>
              <a:ext cx="434895" cy="467841"/>
            </a:xfrm>
            <a:prstGeom prst="rect">
              <a:avLst/>
            </a:prstGeom>
          </p:spPr>
        </p:pic>
        <p:sp>
          <p:nvSpPr>
            <p:cNvPr id="274" name="文字方塊 273">
              <a:extLst>
                <a:ext uri="{FF2B5EF4-FFF2-40B4-BE49-F238E27FC236}">
                  <a16:creationId xmlns:a16="http://schemas.microsoft.com/office/drawing/2014/main" id="{DD8AA9DD-199F-41B1-A2FD-670A58B59CB2}"/>
                </a:ext>
              </a:extLst>
            </p:cNvPr>
            <p:cNvSpPr txBox="1"/>
            <p:nvPr/>
          </p:nvSpPr>
          <p:spPr>
            <a:xfrm>
              <a:off x="7894020" y="4739640"/>
              <a:ext cx="4812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1000" dirty="0">
                  <a:solidFill>
                    <a:schemeClr val="bg1"/>
                  </a:solidFill>
                </a:rPr>
                <a:t>22.3K</a:t>
              </a:r>
              <a:endParaRPr lang="zh-TW" altLang="en-US" sz="1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7" name="!!0011">
            <a:extLst>
              <a:ext uri="{FF2B5EF4-FFF2-40B4-BE49-F238E27FC236}">
                <a16:creationId xmlns:a16="http://schemas.microsoft.com/office/drawing/2014/main" id="{5194A1AE-3995-40C9-B8D9-82527394E7AA}"/>
              </a:ext>
            </a:extLst>
          </p:cNvPr>
          <p:cNvSpPr/>
          <p:nvPr/>
        </p:nvSpPr>
        <p:spPr>
          <a:xfrm>
            <a:off x="4148703" y="2254753"/>
            <a:ext cx="411770" cy="413525"/>
          </a:xfrm>
          <a:prstGeom prst="flowChartConnector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8" name="!!0012">
            <a:extLst>
              <a:ext uri="{FF2B5EF4-FFF2-40B4-BE49-F238E27FC236}">
                <a16:creationId xmlns:a16="http://schemas.microsoft.com/office/drawing/2014/main" id="{A32C7C3A-8EF3-49CA-80C7-8682CC1C0D0F}"/>
              </a:ext>
            </a:extLst>
          </p:cNvPr>
          <p:cNvSpPr/>
          <p:nvPr/>
        </p:nvSpPr>
        <p:spPr>
          <a:xfrm>
            <a:off x="4295032" y="2601462"/>
            <a:ext cx="119112" cy="123191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900" dirty="0"/>
              <a:t>+</a:t>
            </a:r>
            <a:endParaRPr lang="zh-TW" altLang="en-US" sz="900" dirty="0"/>
          </a:p>
        </p:txBody>
      </p:sp>
      <p:pic>
        <p:nvPicPr>
          <p:cNvPr id="259" name="!!0013">
            <a:extLst>
              <a:ext uri="{FF2B5EF4-FFF2-40B4-BE49-F238E27FC236}">
                <a16:creationId xmlns:a16="http://schemas.microsoft.com/office/drawing/2014/main" id="{CF105ED0-3AFB-43E7-9D5D-9FC68657FE2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591" t="50421" r="5392" b="34355"/>
          <a:stretch/>
        </p:blipFill>
        <p:spPr>
          <a:xfrm>
            <a:off x="4137141" y="2777054"/>
            <a:ext cx="434895" cy="467841"/>
          </a:xfrm>
          <a:prstGeom prst="rect">
            <a:avLst/>
          </a:prstGeom>
        </p:spPr>
      </p:pic>
      <p:sp>
        <p:nvSpPr>
          <p:cNvPr id="260" name="!!0014">
            <a:extLst>
              <a:ext uri="{FF2B5EF4-FFF2-40B4-BE49-F238E27FC236}">
                <a16:creationId xmlns:a16="http://schemas.microsoft.com/office/drawing/2014/main" id="{D7262E2E-9226-43F2-BA7C-54E9687E7403}"/>
              </a:ext>
            </a:extLst>
          </p:cNvPr>
          <p:cNvSpPr txBox="1"/>
          <p:nvPr/>
        </p:nvSpPr>
        <p:spPr>
          <a:xfrm>
            <a:off x="4081116" y="3100573"/>
            <a:ext cx="5469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754.3K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261" name="!!0015">
            <a:extLst>
              <a:ext uri="{FF2B5EF4-FFF2-40B4-BE49-F238E27FC236}">
                <a16:creationId xmlns:a16="http://schemas.microsoft.com/office/drawing/2014/main" id="{38D5C9F1-E85D-44AD-B019-27B784FD796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9" t="29795" r="84974" b="54981"/>
          <a:stretch/>
        </p:blipFill>
        <p:spPr>
          <a:xfrm>
            <a:off x="4137141" y="3340160"/>
            <a:ext cx="434895" cy="467841"/>
          </a:xfrm>
          <a:prstGeom prst="rect">
            <a:avLst/>
          </a:prstGeom>
        </p:spPr>
      </p:pic>
      <p:sp>
        <p:nvSpPr>
          <p:cNvPr id="262" name="!!0020">
            <a:extLst>
              <a:ext uri="{FF2B5EF4-FFF2-40B4-BE49-F238E27FC236}">
                <a16:creationId xmlns:a16="http://schemas.microsoft.com/office/drawing/2014/main" id="{498A0808-4A9D-45BF-815D-9D089C03CBA9}"/>
              </a:ext>
            </a:extLst>
          </p:cNvPr>
          <p:cNvSpPr txBox="1"/>
          <p:nvPr/>
        </p:nvSpPr>
        <p:spPr>
          <a:xfrm>
            <a:off x="4113977" y="3687313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11.9K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263" name="!!0016">
            <a:extLst>
              <a:ext uri="{FF2B5EF4-FFF2-40B4-BE49-F238E27FC236}">
                <a16:creationId xmlns:a16="http://schemas.microsoft.com/office/drawing/2014/main" id="{1DD77CCA-08E1-4786-BA90-5941954A088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2" t="73752" r="84711" b="11024"/>
          <a:stretch/>
        </p:blipFill>
        <p:spPr>
          <a:xfrm>
            <a:off x="4137141" y="3892358"/>
            <a:ext cx="434895" cy="467841"/>
          </a:xfrm>
          <a:prstGeom prst="rect">
            <a:avLst/>
          </a:prstGeom>
        </p:spPr>
      </p:pic>
      <p:sp>
        <p:nvSpPr>
          <p:cNvPr id="264" name="!!0017">
            <a:extLst>
              <a:ext uri="{FF2B5EF4-FFF2-40B4-BE49-F238E27FC236}">
                <a16:creationId xmlns:a16="http://schemas.microsoft.com/office/drawing/2014/main" id="{95429EDE-9E07-4C8B-8E00-E9FEA3366D29}"/>
              </a:ext>
            </a:extLst>
          </p:cNvPr>
          <p:cNvSpPr txBox="1"/>
          <p:nvPr/>
        </p:nvSpPr>
        <p:spPr>
          <a:xfrm>
            <a:off x="4099318" y="4224523"/>
            <a:ext cx="5105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65.2K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pic>
        <p:nvPicPr>
          <p:cNvPr id="265" name="!!0018">
            <a:extLst>
              <a:ext uri="{FF2B5EF4-FFF2-40B4-BE49-F238E27FC236}">
                <a16:creationId xmlns:a16="http://schemas.microsoft.com/office/drawing/2014/main" id="{DEF06687-C0C9-4F44-ADC1-142364DDE37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4" t="30133" r="65759" b="54643"/>
          <a:stretch/>
        </p:blipFill>
        <p:spPr>
          <a:xfrm>
            <a:off x="4137141" y="4438078"/>
            <a:ext cx="434895" cy="467841"/>
          </a:xfrm>
          <a:prstGeom prst="rect">
            <a:avLst/>
          </a:prstGeom>
        </p:spPr>
      </p:pic>
      <p:sp>
        <p:nvSpPr>
          <p:cNvPr id="266" name="!!0019">
            <a:extLst>
              <a:ext uri="{FF2B5EF4-FFF2-40B4-BE49-F238E27FC236}">
                <a16:creationId xmlns:a16="http://schemas.microsoft.com/office/drawing/2014/main" id="{E1BB9845-0AC9-40A7-8FD7-93990274CB11}"/>
              </a:ext>
            </a:extLst>
          </p:cNvPr>
          <p:cNvSpPr txBox="1"/>
          <p:nvPr/>
        </p:nvSpPr>
        <p:spPr>
          <a:xfrm>
            <a:off x="4113977" y="4754113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chemeClr val="bg1"/>
                </a:solidFill>
              </a:rPr>
              <a:t>20.9K</a:t>
            </a:r>
            <a:endParaRPr lang="zh-TW" altLang="en-US" sz="1000" dirty="0">
              <a:solidFill>
                <a:schemeClr val="bg1"/>
              </a:solidFill>
            </a:endParaRPr>
          </a:p>
        </p:txBody>
      </p:sp>
      <p:sp>
        <p:nvSpPr>
          <p:cNvPr id="254" name="!!22222">
            <a:extLst>
              <a:ext uri="{FF2B5EF4-FFF2-40B4-BE49-F238E27FC236}">
                <a16:creationId xmlns:a16="http://schemas.microsoft.com/office/drawing/2014/main" id="{B079F36D-A040-4BF1-A92C-C14554824FE9}"/>
              </a:ext>
            </a:extLst>
          </p:cNvPr>
          <p:cNvSpPr txBox="1"/>
          <p:nvPr/>
        </p:nvSpPr>
        <p:spPr>
          <a:xfrm>
            <a:off x="1709209" y="5477876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255" name="!!11111">
            <a:extLst>
              <a:ext uri="{FF2B5EF4-FFF2-40B4-BE49-F238E27FC236}">
                <a16:creationId xmlns:a16="http://schemas.microsoft.com/office/drawing/2014/main" id="{91419713-18FB-4485-9A67-DD1ADAD2B0F7}"/>
              </a:ext>
            </a:extLst>
          </p:cNvPr>
          <p:cNvSpPr txBox="1"/>
          <p:nvPr/>
        </p:nvSpPr>
        <p:spPr>
          <a:xfrm>
            <a:off x="1705427" y="5675996"/>
            <a:ext cx="2905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Best Iceland isn't just a haven for nature 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lovers; it's also a treasure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trov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251" name="!!000002">
            <a:extLst>
              <a:ext uri="{FF2B5EF4-FFF2-40B4-BE49-F238E27FC236}">
                <a16:creationId xmlns:a16="http://schemas.microsoft.com/office/drawing/2014/main" id="{8E74995F-8713-4766-8678-0006EA52B6E1}"/>
              </a:ext>
            </a:extLst>
          </p:cNvPr>
          <p:cNvSpPr txBox="1"/>
          <p:nvPr/>
        </p:nvSpPr>
        <p:spPr>
          <a:xfrm>
            <a:off x="1749849" y="-709564"/>
            <a:ext cx="958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>
                <a:solidFill>
                  <a:schemeClr val="bg1"/>
                </a:solidFill>
              </a:rPr>
              <a:t>Best Iceland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sp>
        <p:nvSpPr>
          <p:cNvPr id="252" name="!!000001">
            <a:extLst>
              <a:ext uri="{FF2B5EF4-FFF2-40B4-BE49-F238E27FC236}">
                <a16:creationId xmlns:a16="http://schemas.microsoft.com/office/drawing/2014/main" id="{D60E9AD2-5E58-46AD-B2FC-B4EA39166D51}"/>
              </a:ext>
            </a:extLst>
          </p:cNvPr>
          <p:cNvSpPr txBox="1"/>
          <p:nvPr/>
        </p:nvSpPr>
        <p:spPr>
          <a:xfrm>
            <a:off x="1744091" y="-496204"/>
            <a:ext cx="282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Welcome to Best Iceland, a mesmerizing</a:t>
            </a:r>
            <a:b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</a:b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land where nature reigns </a:t>
            </a:r>
            <a:r>
              <a:rPr lang="en-US" altLang="zh-TW" sz="1200" b="0" i="0" dirty="0" err="1">
                <a:solidFill>
                  <a:schemeClr val="bg1"/>
                </a:solidFill>
                <a:effectLst/>
                <a:latin typeface="Söhne"/>
              </a:rPr>
              <a:t>supr</a:t>
            </a:r>
            <a:r>
              <a:rPr lang="en-US" altLang="zh-TW" sz="1200" b="0" i="0" dirty="0">
                <a:solidFill>
                  <a:schemeClr val="bg1"/>
                </a:solidFill>
                <a:effectLst/>
                <a:latin typeface="Söhne"/>
              </a:rPr>
              <a:t>… </a:t>
            </a:r>
            <a:r>
              <a:rPr lang="en-US" altLang="zh-TW" sz="1200" b="1" i="0" dirty="0">
                <a:solidFill>
                  <a:schemeClr val="bg1"/>
                </a:solidFill>
                <a:effectLst/>
                <a:latin typeface="Söhne"/>
              </a:rPr>
              <a:t>See more</a:t>
            </a:r>
            <a:endParaRPr lang="zh-TW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38" name="圖片 137">
            <a:extLst>
              <a:ext uri="{FF2B5EF4-FFF2-40B4-BE49-F238E27FC236}">
                <a16:creationId xmlns:a16="http://schemas.microsoft.com/office/drawing/2014/main" id="{3F6B217F-F6BD-4410-A1DC-F05427A2462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56187" y="449886"/>
            <a:ext cx="197019" cy="197019"/>
          </a:xfrm>
          <a:prstGeom prst="rect">
            <a:avLst/>
          </a:prstGeom>
        </p:spPr>
      </p:pic>
      <p:pic>
        <p:nvPicPr>
          <p:cNvPr id="139" name="圖片 138">
            <a:extLst>
              <a:ext uri="{FF2B5EF4-FFF2-40B4-BE49-F238E27FC236}">
                <a16:creationId xmlns:a16="http://schemas.microsoft.com/office/drawing/2014/main" id="{A03CB13B-F69B-49BD-AA4F-FAC0F49FBE0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197055" y="457200"/>
            <a:ext cx="214925" cy="214925"/>
          </a:xfrm>
          <a:prstGeom prst="rect">
            <a:avLst/>
          </a:prstGeom>
        </p:spPr>
      </p:pic>
      <p:sp>
        <p:nvSpPr>
          <p:cNvPr id="140" name="矩形 2">
            <a:extLst>
              <a:ext uri="{FF2B5EF4-FFF2-40B4-BE49-F238E27FC236}">
                <a16:creationId xmlns:a16="http://schemas.microsoft.com/office/drawing/2014/main" id="{65EBD279-52F2-422E-BB6A-9BFD20267756}"/>
              </a:ext>
            </a:extLst>
          </p:cNvPr>
          <p:cNvSpPr/>
          <p:nvPr/>
        </p:nvSpPr>
        <p:spPr>
          <a:xfrm>
            <a:off x="1745744" y="6102076"/>
            <a:ext cx="2850757" cy="393973"/>
          </a:xfrm>
          <a:custGeom>
            <a:avLst/>
            <a:gdLst>
              <a:gd name="connsiteX0" fmla="*/ 0 w 2805546"/>
              <a:gd name="connsiteY0" fmla="*/ 0 h 540327"/>
              <a:gd name="connsiteX1" fmla="*/ 2805546 w 2805546"/>
              <a:gd name="connsiteY1" fmla="*/ 0 h 540327"/>
              <a:gd name="connsiteX2" fmla="*/ 2805546 w 2805546"/>
              <a:gd name="connsiteY2" fmla="*/ 540327 h 540327"/>
              <a:gd name="connsiteX3" fmla="*/ 0 w 2805546"/>
              <a:gd name="connsiteY3" fmla="*/ 540327 h 540327"/>
              <a:gd name="connsiteX4" fmla="*/ 0 w 2805546"/>
              <a:gd name="connsiteY4" fmla="*/ 0 h 540327"/>
              <a:gd name="connsiteX0" fmla="*/ 0 w 2805546"/>
              <a:gd name="connsiteY0" fmla="*/ 0 h 540327"/>
              <a:gd name="connsiteX1" fmla="*/ 2805546 w 2805546"/>
              <a:gd name="connsiteY1" fmla="*/ 0 h 540327"/>
              <a:gd name="connsiteX2" fmla="*/ 2736966 w 2805546"/>
              <a:gd name="connsiteY2" fmla="*/ 498417 h 540327"/>
              <a:gd name="connsiteX3" fmla="*/ 0 w 2805546"/>
              <a:gd name="connsiteY3" fmla="*/ 540327 h 540327"/>
              <a:gd name="connsiteX4" fmla="*/ 0 w 2805546"/>
              <a:gd name="connsiteY4" fmla="*/ 0 h 540327"/>
              <a:gd name="connsiteX0" fmla="*/ 0 w 2805546"/>
              <a:gd name="connsiteY0" fmla="*/ 0 h 498417"/>
              <a:gd name="connsiteX1" fmla="*/ 2805546 w 2805546"/>
              <a:gd name="connsiteY1" fmla="*/ 0 h 498417"/>
              <a:gd name="connsiteX2" fmla="*/ 2736966 w 2805546"/>
              <a:gd name="connsiteY2" fmla="*/ 498417 h 498417"/>
              <a:gd name="connsiteX3" fmla="*/ 64770 w 2805546"/>
              <a:gd name="connsiteY3" fmla="*/ 490797 h 498417"/>
              <a:gd name="connsiteX4" fmla="*/ 0 w 2805546"/>
              <a:gd name="connsiteY4" fmla="*/ 0 h 498417"/>
              <a:gd name="connsiteX0" fmla="*/ 0 w 2805546"/>
              <a:gd name="connsiteY0" fmla="*/ 0 h 498417"/>
              <a:gd name="connsiteX1" fmla="*/ 2805546 w 2805546"/>
              <a:gd name="connsiteY1" fmla="*/ 0 h 498417"/>
              <a:gd name="connsiteX2" fmla="*/ 2736966 w 2805546"/>
              <a:gd name="connsiteY2" fmla="*/ 498417 h 498417"/>
              <a:gd name="connsiteX3" fmla="*/ 64770 w 2805546"/>
              <a:gd name="connsiteY3" fmla="*/ 490797 h 498417"/>
              <a:gd name="connsiteX4" fmla="*/ 33944 w 2805546"/>
              <a:gd name="connsiteY4" fmla="*/ 243147 h 498417"/>
              <a:gd name="connsiteX5" fmla="*/ 0 w 2805546"/>
              <a:gd name="connsiteY5" fmla="*/ 0 h 498417"/>
              <a:gd name="connsiteX0" fmla="*/ 15586 w 2821132"/>
              <a:gd name="connsiteY0" fmla="*/ 0 h 498417"/>
              <a:gd name="connsiteX1" fmla="*/ 2821132 w 2821132"/>
              <a:gd name="connsiteY1" fmla="*/ 0 h 498417"/>
              <a:gd name="connsiteX2" fmla="*/ 2752552 w 2821132"/>
              <a:gd name="connsiteY2" fmla="*/ 498417 h 498417"/>
              <a:gd name="connsiteX3" fmla="*/ 80356 w 2821132"/>
              <a:gd name="connsiteY3" fmla="*/ 490797 h 498417"/>
              <a:gd name="connsiteX4" fmla="*/ 0 w 2821132"/>
              <a:gd name="connsiteY4" fmla="*/ 288867 h 498417"/>
              <a:gd name="connsiteX5" fmla="*/ 15586 w 2821132"/>
              <a:gd name="connsiteY5" fmla="*/ 0 h 498417"/>
              <a:gd name="connsiteX0" fmla="*/ 15586 w 2821132"/>
              <a:gd name="connsiteY0" fmla="*/ 0 h 498417"/>
              <a:gd name="connsiteX1" fmla="*/ 2821132 w 2821132"/>
              <a:gd name="connsiteY1" fmla="*/ 0 h 498417"/>
              <a:gd name="connsiteX2" fmla="*/ 2777490 w 2821132"/>
              <a:gd name="connsiteY2" fmla="*/ 269817 h 498417"/>
              <a:gd name="connsiteX3" fmla="*/ 2752552 w 2821132"/>
              <a:gd name="connsiteY3" fmla="*/ 498417 h 498417"/>
              <a:gd name="connsiteX4" fmla="*/ 80356 w 2821132"/>
              <a:gd name="connsiteY4" fmla="*/ 490797 h 498417"/>
              <a:gd name="connsiteX5" fmla="*/ 0 w 2821132"/>
              <a:gd name="connsiteY5" fmla="*/ 288867 h 498417"/>
              <a:gd name="connsiteX6" fmla="*/ 15586 w 2821132"/>
              <a:gd name="connsiteY6" fmla="*/ 0 h 498417"/>
              <a:gd name="connsiteX0" fmla="*/ 15586 w 2830830"/>
              <a:gd name="connsiteY0" fmla="*/ 0 h 498417"/>
              <a:gd name="connsiteX1" fmla="*/ 2821132 w 2830830"/>
              <a:gd name="connsiteY1" fmla="*/ 0 h 498417"/>
              <a:gd name="connsiteX2" fmla="*/ 2830830 w 2830830"/>
              <a:gd name="connsiteY2" fmla="*/ 334587 h 498417"/>
              <a:gd name="connsiteX3" fmla="*/ 2752552 w 2830830"/>
              <a:gd name="connsiteY3" fmla="*/ 498417 h 498417"/>
              <a:gd name="connsiteX4" fmla="*/ 80356 w 2830830"/>
              <a:gd name="connsiteY4" fmla="*/ 490797 h 498417"/>
              <a:gd name="connsiteX5" fmla="*/ 0 w 2830830"/>
              <a:gd name="connsiteY5" fmla="*/ 288867 h 498417"/>
              <a:gd name="connsiteX6" fmla="*/ 15586 w 2830830"/>
              <a:gd name="connsiteY6" fmla="*/ 0 h 498417"/>
              <a:gd name="connsiteX0" fmla="*/ 15586 w 2830830"/>
              <a:gd name="connsiteY0" fmla="*/ 0 h 490797"/>
              <a:gd name="connsiteX1" fmla="*/ 2821132 w 2830830"/>
              <a:gd name="connsiteY1" fmla="*/ 0 h 490797"/>
              <a:gd name="connsiteX2" fmla="*/ 2830830 w 2830830"/>
              <a:gd name="connsiteY2" fmla="*/ 334587 h 490797"/>
              <a:gd name="connsiteX3" fmla="*/ 2737453 w 2830830"/>
              <a:gd name="connsiteY3" fmla="*/ 482594 h 490797"/>
              <a:gd name="connsiteX4" fmla="*/ 80356 w 2830830"/>
              <a:gd name="connsiteY4" fmla="*/ 490797 h 490797"/>
              <a:gd name="connsiteX5" fmla="*/ 0 w 2830830"/>
              <a:gd name="connsiteY5" fmla="*/ 288867 h 490797"/>
              <a:gd name="connsiteX6" fmla="*/ 15586 w 2830830"/>
              <a:gd name="connsiteY6" fmla="*/ 0 h 490797"/>
              <a:gd name="connsiteX0" fmla="*/ 15586 w 2821132"/>
              <a:gd name="connsiteY0" fmla="*/ 0 h 490797"/>
              <a:gd name="connsiteX1" fmla="*/ 2821132 w 2821132"/>
              <a:gd name="connsiteY1" fmla="*/ 0 h 490797"/>
              <a:gd name="connsiteX2" fmla="*/ 2803148 w 2821132"/>
              <a:gd name="connsiteY2" fmla="*/ 331422 h 490797"/>
              <a:gd name="connsiteX3" fmla="*/ 2737453 w 2821132"/>
              <a:gd name="connsiteY3" fmla="*/ 482594 h 490797"/>
              <a:gd name="connsiteX4" fmla="*/ 80356 w 2821132"/>
              <a:gd name="connsiteY4" fmla="*/ 490797 h 490797"/>
              <a:gd name="connsiteX5" fmla="*/ 0 w 2821132"/>
              <a:gd name="connsiteY5" fmla="*/ 288867 h 490797"/>
              <a:gd name="connsiteX6" fmla="*/ 15586 w 2821132"/>
              <a:gd name="connsiteY6" fmla="*/ 0 h 490797"/>
              <a:gd name="connsiteX0" fmla="*/ 15586 w 2821132"/>
              <a:gd name="connsiteY0" fmla="*/ 0 h 490797"/>
              <a:gd name="connsiteX1" fmla="*/ 2821132 w 2821132"/>
              <a:gd name="connsiteY1" fmla="*/ 0 h 490797"/>
              <a:gd name="connsiteX2" fmla="*/ 2803148 w 2821132"/>
              <a:gd name="connsiteY2" fmla="*/ 331422 h 490797"/>
              <a:gd name="connsiteX3" fmla="*/ 2727387 w 2821132"/>
              <a:gd name="connsiteY3" fmla="*/ 476265 h 490797"/>
              <a:gd name="connsiteX4" fmla="*/ 80356 w 2821132"/>
              <a:gd name="connsiteY4" fmla="*/ 490797 h 490797"/>
              <a:gd name="connsiteX5" fmla="*/ 0 w 2821132"/>
              <a:gd name="connsiteY5" fmla="*/ 288867 h 490797"/>
              <a:gd name="connsiteX6" fmla="*/ 15586 w 2821132"/>
              <a:gd name="connsiteY6" fmla="*/ 0 h 490797"/>
              <a:gd name="connsiteX0" fmla="*/ 15586 w 2821132"/>
              <a:gd name="connsiteY0" fmla="*/ 0 h 476265"/>
              <a:gd name="connsiteX1" fmla="*/ 2821132 w 2821132"/>
              <a:gd name="connsiteY1" fmla="*/ 0 h 476265"/>
              <a:gd name="connsiteX2" fmla="*/ 2803148 w 2821132"/>
              <a:gd name="connsiteY2" fmla="*/ 331422 h 476265"/>
              <a:gd name="connsiteX3" fmla="*/ 2727387 w 2821132"/>
              <a:gd name="connsiteY3" fmla="*/ 476265 h 476265"/>
              <a:gd name="connsiteX4" fmla="*/ 105521 w 2821132"/>
              <a:gd name="connsiteY4" fmla="*/ 465481 h 476265"/>
              <a:gd name="connsiteX5" fmla="*/ 0 w 2821132"/>
              <a:gd name="connsiteY5" fmla="*/ 288867 h 476265"/>
              <a:gd name="connsiteX6" fmla="*/ 15586 w 2821132"/>
              <a:gd name="connsiteY6" fmla="*/ 0 h 476265"/>
              <a:gd name="connsiteX0" fmla="*/ 5520 w 2811066"/>
              <a:gd name="connsiteY0" fmla="*/ 0 h 476265"/>
              <a:gd name="connsiteX1" fmla="*/ 2811066 w 2811066"/>
              <a:gd name="connsiteY1" fmla="*/ 0 h 476265"/>
              <a:gd name="connsiteX2" fmla="*/ 2793082 w 2811066"/>
              <a:gd name="connsiteY2" fmla="*/ 331422 h 476265"/>
              <a:gd name="connsiteX3" fmla="*/ 2717321 w 2811066"/>
              <a:gd name="connsiteY3" fmla="*/ 476265 h 476265"/>
              <a:gd name="connsiteX4" fmla="*/ 95455 w 2811066"/>
              <a:gd name="connsiteY4" fmla="*/ 465481 h 476265"/>
              <a:gd name="connsiteX5" fmla="*/ 0 w 2811066"/>
              <a:gd name="connsiteY5" fmla="*/ 288867 h 476265"/>
              <a:gd name="connsiteX6" fmla="*/ 5520 w 2811066"/>
              <a:gd name="connsiteY6" fmla="*/ 0 h 476265"/>
              <a:gd name="connsiteX0" fmla="*/ 0 w 2824420"/>
              <a:gd name="connsiteY0" fmla="*/ 0 h 476265"/>
              <a:gd name="connsiteX1" fmla="*/ 2824420 w 2824420"/>
              <a:gd name="connsiteY1" fmla="*/ 0 h 476265"/>
              <a:gd name="connsiteX2" fmla="*/ 2806436 w 2824420"/>
              <a:gd name="connsiteY2" fmla="*/ 331422 h 476265"/>
              <a:gd name="connsiteX3" fmla="*/ 2730675 w 2824420"/>
              <a:gd name="connsiteY3" fmla="*/ 476265 h 476265"/>
              <a:gd name="connsiteX4" fmla="*/ 108809 w 2824420"/>
              <a:gd name="connsiteY4" fmla="*/ 465481 h 476265"/>
              <a:gd name="connsiteX5" fmla="*/ 13354 w 2824420"/>
              <a:gd name="connsiteY5" fmla="*/ 288867 h 476265"/>
              <a:gd name="connsiteX6" fmla="*/ 0 w 2824420"/>
              <a:gd name="connsiteY6" fmla="*/ 0 h 476265"/>
              <a:gd name="connsiteX0" fmla="*/ 0 w 2824420"/>
              <a:gd name="connsiteY0" fmla="*/ 0 h 465481"/>
              <a:gd name="connsiteX1" fmla="*/ 2824420 w 2824420"/>
              <a:gd name="connsiteY1" fmla="*/ 0 h 465481"/>
              <a:gd name="connsiteX2" fmla="*/ 2806436 w 2824420"/>
              <a:gd name="connsiteY2" fmla="*/ 331422 h 465481"/>
              <a:gd name="connsiteX3" fmla="*/ 2711801 w 2824420"/>
              <a:gd name="connsiteY3" fmla="*/ 458528 h 465481"/>
              <a:gd name="connsiteX4" fmla="*/ 108809 w 2824420"/>
              <a:gd name="connsiteY4" fmla="*/ 465481 h 465481"/>
              <a:gd name="connsiteX5" fmla="*/ 13354 w 2824420"/>
              <a:gd name="connsiteY5" fmla="*/ 288867 h 465481"/>
              <a:gd name="connsiteX6" fmla="*/ 0 w 2824420"/>
              <a:gd name="connsiteY6" fmla="*/ 0 h 465481"/>
              <a:gd name="connsiteX0" fmla="*/ 0 w 2824420"/>
              <a:gd name="connsiteY0" fmla="*/ 0 h 458528"/>
              <a:gd name="connsiteX1" fmla="*/ 2824420 w 2824420"/>
              <a:gd name="connsiteY1" fmla="*/ 0 h 458528"/>
              <a:gd name="connsiteX2" fmla="*/ 2806436 w 2824420"/>
              <a:gd name="connsiteY2" fmla="*/ 331422 h 458528"/>
              <a:gd name="connsiteX3" fmla="*/ 2711801 w 2824420"/>
              <a:gd name="connsiteY3" fmla="*/ 458528 h 458528"/>
              <a:gd name="connsiteX4" fmla="*/ 131458 w 2824420"/>
              <a:gd name="connsiteY4" fmla="*/ 438875 h 458528"/>
              <a:gd name="connsiteX5" fmla="*/ 13354 w 2824420"/>
              <a:gd name="connsiteY5" fmla="*/ 288867 h 458528"/>
              <a:gd name="connsiteX6" fmla="*/ 0 w 2824420"/>
              <a:gd name="connsiteY6" fmla="*/ 0 h 458528"/>
              <a:gd name="connsiteX0" fmla="*/ 0 w 2824420"/>
              <a:gd name="connsiteY0" fmla="*/ 0 h 458528"/>
              <a:gd name="connsiteX1" fmla="*/ 2824420 w 2824420"/>
              <a:gd name="connsiteY1" fmla="*/ 0 h 458528"/>
              <a:gd name="connsiteX2" fmla="*/ 2806436 w 2824420"/>
              <a:gd name="connsiteY2" fmla="*/ 331422 h 458528"/>
              <a:gd name="connsiteX3" fmla="*/ 2711801 w 2824420"/>
              <a:gd name="connsiteY3" fmla="*/ 458528 h 458528"/>
              <a:gd name="connsiteX4" fmla="*/ 131458 w 2824420"/>
              <a:gd name="connsiteY4" fmla="*/ 456612 h 458528"/>
              <a:gd name="connsiteX5" fmla="*/ 13354 w 2824420"/>
              <a:gd name="connsiteY5" fmla="*/ 288867 h 458528"/>
              <a:gd name="connsiteX6" fmla="*/ 0 w 2824420"/>
              <a:gd name="connsiteY6" fmla="*/ 0 h 458528"/>
              <a:gd name="connsiteX0" fmla="*/ 0 w 2824420"/>
              <a:gd name="connsiteY0" fmla="*/ 0 h 458528"/>
              <a:gd name="connsiteX1" fmla="*/ 2824420 w 2824420"/>
              <a:gd name="connsiteY1" fmla="*/ 0 h 458528"/>
              <a:gd name="connsiteX2" fmla="*/ 2806436 w 2824420"/>
              <a:gd name="connsiteY2" fmla="*/ 331422 h 458528"/>
              <a:gd name="connsiteX3" fmla="*/ 2711801 w 2824420"/>
              <a:gd name="connsiteY3" fmla="*/ 458528 h 458528"/>
              <a:gd name="connsiteX4" fmla="*/ 131458 w 2824420"/>
              <a:gd name="connsiteY4" fmla="*/ 456612 h 458528"/>
              <a:gd name="connsiteX5" fmla="*/ 24679 w 2824420"/>
              <a:gd name="connsiteY5" fmla="*/ 293301 h 458528"/>
              <a:gd name="connsiteX6" fmla="*/ 0 w 2824420"/>
              <a:gd name="connsiteY6" fmla="*/ 0 h 458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24420" h="458528">
                <a:moveTo>
                  <a:pt x="0" y="0"/>
                </a:moveTo>
                <a:lnTo>
                  <a:pt x="2824420" y="0"/>
                </a:lnTo>
                <a:lnTo>
                  <a:pt x="2806436" y="331422"/>
                </a:lnTo>
                <a:lnTo>
                  <a:pt x="2711801" y="458528"/>
                </a:lnTo>
                <a:lnTo>
                  <a:pt x="131458" y="456612"/>
                </a:lnTo>
                <a:lnTo>
                  <a:pt x="24679" y="29330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41" name="圖片 140">
            <a:extLst>
              <a:ext uri="{FF2B5EF4-FFF2-40B4-BE49-F238E27FC236}">
                <a16:creationId xmlns:a16="http://schemas.microsoft.com/office/drawing/2014/main" id="{1AC3540E-CD9B-45E3-91DB-DD89541A9DB1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96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59" t="8931" r="84624" b="75845"/>
          <a:stretch/>
        </p:blipFill>
        <p:spPr>
          <a:xfrm>
            <a:off x="1924262" y="6127415"/>
            <a:ext cx="292726" cy="314902"/>
          </a:xfrm>
          <a:prstGeom prst="rect">
            <a:avLst/>
          </a:prstGeom>
        </p:spPr>
      </p:pic>
      <p:pic>
        <p:nvPicPr>
          <p:cNvPr id="142" name="圖片 141">
            <a:extLst>
              <a:ext uri="{FF2B5EF4-FFF2-40B4-BE49-F238E27FC236}">
                <a16:creationId xmlns:a16="http://schemas.microsoft.com/office/drawing/2014/main" id="{0CED905A-31EB-4338-876E-548E24459D9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902" t="29795" r="25081" b="54981"/>
          <a:stretch/>
        </p:blipFill>
        <p:spPr>
          <a:xfrm>
            <a:off x="4069724" y="6127415"/>
            <a:ext cx="292726" cy="314902"/>
          </a:xfrm>
          <a:prstGeom prst="rect">
            <a:avLst/>
          </a:prstGeom>
        </p:spPr>
      </p:pic>
      <p:pic>
        <p:nvPicPr>
          <p:cNvPr id="143" name="圖片 142">
            <a:extLst>
              <a:ext uri="{FF2B5EF4-FFF2-40B4-BE49-F238E27FC236}">
                <a16:creationId xmlns:a16="http://schemas.microsoft.com/office/drawing/2014/main" id="{952FB600-E3F1-4DA6-9FA7-5964382FD0C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328" t="9169" r="5655" b="75607"/>
          <a:stretch/>
        </p:blipFill>
        <p:spPr>
          <a:xfrm>
            <a:off x="3546532" y="6127415"/>
            <a:ext cx="292726" cy="314902"/>
          </a:xfrm>
          <a:prstGeom prst="rect">
            <a:avLst/>
          </a:prstGeom>
        </p:spPr>
      </p:pic>
      <p:pic>
        <p:nvPicPr>
          <p:cNvPr id="144" name="圖片 143">
            <a:extLst>
              <a:ext uri="{FF2B5EF4-FFF2-40B4-BE49-F238E27FC236}">
                <a16:creationId xmlns:a16="http://schemas.microsoft.com/office/drawing/2014/main" id="{29474032-F051-4C78-9515-904153629AE1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843" t="8155" r="45140" b="76621"/>
          <a:stretch/>
        </p:blipFill>
        <p:spPr>
          <a:xfrm>
            <a:off x="2974169" y="6127415"/>
            <a:ext cx="292726" cy="31490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E19A684-0759-42A8-8726-9C7C89E7D9FA}"/>
              </a:ext>
            </a:extLst>
          </p:cNvPr>
          <p:cNvSpPr/>
          <p:nvPr/>
        </p:nvSpPr>
        <p:spPr>
          <a:xfrm>
            <a:off x="1225296" y="-277368"/>
            <a:ext cx="3858768" cy="64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5" name="圖片 144">
            <a:extLst>
              <a:ext uri="{FF2B5EF4-FFF2-40B4-BE49-F238E27FC236}">
                <a16:creationId xmlns:a16="http://schemas.microsoft.com/office/drawing/2014/main" id="{C7BDEA4E-D0E2-4E9F-A884-DE62C5D98BA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801" t="72061" r="6182" b="12715"/>
          <a:stretch/>
        </p:blipFill>
        <p:spPr>
          <a:xfrm>
            <a:off x="2424701" y="6127415"/>
            <a:ext cx="292726" cy="314902"/>
          </a:xfrm>
          <a:prstGeom prst="rect">
            <a:avLst/>
          </a:prstGeom>
        </p:spPr>
      </p:pic>
      <p:sp>
        <p:nvSpPr>
          <p:cNvPr id="247" name="文字方塊 246">
            <a:extLst>
              <a:ext uri="{FF2B5EF4-FFF2-40B4-BE49-F238E27FC236}">
                <a16:creationId xmlns:a16="http://schemas.microsoft.com/office/drawing/2014/main" id="{DB8F25EC-8647-477A-A953-39F4845E2962}"/>
              </a:ext>
            </a:extLst>
          </p:cNvPr>
          <p:cNvSpPr txBox="1"/>
          <p:nvPr/>
        </p:nvSpPr>
        <p:spPr>
          <a:xfrm>
            <a:off x="2321560" y="650240"/>
            <a:ext cx="16608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Following     </a:t>
            </a:r>
            <a:r>
              <a:rPr lang="en-US" altLang="zh-TW" sz="1400" b="1" dirty="0">
                <a:solidFill>
                  <a:schemeClr val="bg1"/>
                </a:solidFill>
              </a:rPr>
              <a:t>For you</a:t>
            </a:r>
            <a:endParaRPr lang="zh-TW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248" name="直線接點 247">
            <a:extLst>
              <a:ext uri="{FF2B5EF4-FFF2-40B4-BE49-F238E27FC236}">
                <a16:creationId xmlns:a16="http://schemas.microsoft.com/office/drawing/2014/main" id="{69189235-E0C9-4B01-8D51-458A40082709}"/>
              </a:ext>
            </a:extLst>
          </p:cNvPr>
          <p:cNvCxnSpPr/>
          <p:nvPr/>
        </p:nvCxnSpPr>
        <p:spPr>
          <a:xfrm>
            <a:off x="3429000" y="975360"/>
            <a:ext cx="34544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5" name="!!000887">
            <a:extLst>
              <a:ext uri="{FF2B5EF4-FFF2-40B4-BE49-F238E27FC236}">
                <a16:creationId xmlns:a16="http://schemas.microsoft.com/office/drawing/2014/main" id="{A4446901-4410-4B5E-99AA-7DF975E25A8D}"/>
              </a:ext>
            </a:extLst>
          </p:cNvPr>
          <p:cNvSpPr txBox="1"/>
          <p:nvPr/>
        </p:nvSpPr>
        <p:spPr>
          <a:xfrm>
            <a:off x="5798918" y="763929"/>
            <a:ext cx="5289629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TW" altLang="en-US" sz="4400" b="1" i="0" dirty="0">
                <a:solidFill>
                  <a:srgbClr val="C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文化與生活</a:t>
            </a:r>
            <a:endParaRPr lang="zh-TW" altLang="en-US" sz="4400" b="0" i="0" dirty="0">
              <a:solidFill>
                <a:srgbClr val="C000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雷克雅維克：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冰島首都的現代與傳統交融，有豐富的藝術、音樂、和夜生活。</a:t>
            </a:r>
          </a:p>
          <a:p>
            <a:pPr algn="l"/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溫泉體驗：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探訪冰島的溫泉，享受放鬆身心的獨特體驗。</a:t>
            </a:r>
          </a:p>
          <a:p>
            <a:pPr algn="l"/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1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北極光之夜：</a:t>
            </a:r>
            <a:br>
              <a:rPr lang="en-US" altLang="zh-TW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揭開冰島北極光的神秘面紗，魅力無窮的極光舞蹈於極夜中。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DA67803-10C4-4EB8-A8E7-380D8CCD2E6E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9" t="2424" r="13337" b="2273"/>
          <a:stretch/>
        </p:blipFill>
        <p:spPr>
          <a:xfrm>
            <a:off x="1537855" y="149904"/>
            <a:ext cx="3283528" cy="653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82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97" fill="hold"/>
                                        <p:tgtEl>
                                          <p:spTgt spid="2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84"/>
                </p:tgtEl>
              </p:cMediaNode>
            </p:video>
            <p:video>
              <p:cMediaNode vol="80000">
                <p:cTn id="8" repeatCount="indefinite" fill="hold" display="0">
                  <p:stCondLst>
                    <p:cond delay="indefinite"/>
                  </p:stCondLst>
                </p:cTn>
                <p:tgtEl>
                  <p:spTgt spid="28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8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355</Words>
  <Application>Microsoft Office PowerPoint</Application>
  <PresentationFormat>寬螢幕</PresentationFormat>
  <Paragraphs>69</Paragraphs>
  <Slides>5</Slides>
  <Notes>1</Notes>
  <HiddenSlides>0</HiddenSlides>
  <MMClips>6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6" baseType="lpstr">
      <vt:lpstr>Söhne</vt:lpstr>
      <vt:lpstr>微軟正黑體</vt:lpstr>
      <vt:lpstr>Abadi</vt:lpstr>
      <vt:lpstr>Aharoni</vt:lpstr>
      <vt:lpstr>Arial</vt:lpstr>
      <vt:lpstr>Arial Narrow</vt:lpstr>
      <vt:lpstr>Avenir Next LT Pro Light</vt:lpstr>
      <vt:lpstr>Bodoni MT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陳柏全</dc:creator>
  <cp:lastModifiedBy>陳柏全</cp:lastModifiedBy>
  <cp:revision>44</cp:revision>
  <dcterms:created xsi:type="dcterms:W3CDTF">2023-11-23T07:47:17Z</dcterms:created>
  <dcterms:modified xsi:type="dcterms:W3CDTF">2023-11-28T06:29:32Z</dcterms:modified>
</cp:coreProperties>
</file>

<file path=docProps/thumbnail.jpeg>
</file>